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0" r:id="rId2"/>
    <p:sldId id="257" r:id="rId3"/>
    <p:sldId id="271" r:id="rId4"/>
    <p:sldId id="272" r:id="rId5"/>
    <p:sldId id="273" r:id="rId6"/>
    <p:sldId id="274" r:id="rId7"/>
    <p:sldId id="275" r:id="rId8"/>
    <p:sldId id="276" r:id="rId9"/>
    <p:sldId id="277" r:id="rId10"/>
    <p:sldId id="278" r:id="rId11"/>
    <p:sldId id="279" r:id="rId12"/>
    <p:sldId id="280" r:id="rId13"/>
    <p:sldId id="281" r:id="rId14"/>
    <p:sldId id="28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866A5-DDFF-4E4D-8D07-E401D24AEA5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14881DE-E193-4894-B464-6835F68F5E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B6DF2B4-9FEF-41C0-AD3A-39655408ABAF}"/>
              </a:ext>
            </a:extLst>
          </p:cNvPr>
          <p:cNvSpPr>
            <a:spLocks noGrp="1"/>
          </p:cNvSpPr>
          <p:nvPr>
            <p:ph type="dt" sz="half" idx="10"/>
          </p:nvPr>
        </p:nvSpPr>
        <p:spPr/>
        <p:txBody>
          <a:bodyPr/>
          <a:lstStyle/>
          <a:p>
            <a:fld id="{9B5C25ED-AA9A-49FA-A170-4C8F16A0381B}" type="datetimeFigureOut">
              <a:rPr lang="en-US" smtClean="0"/>
              <a:t>10/5/2023</a:t>
            </a:fld>
            <a:endParaRPr lang="en-US"/>
          </a:p>
        </p:txBody>
      </p:sp>
      <p:sp>
        <p:nvSpPr>
          <p:cNvPr id="5" name="Footer Placeholder 4">
            <a:extLst>
              <a:ext uri="{FF2B5EF4-FFF2-40B4-BE49-F238E27FC236}">
                <a16:creationId xmlns:a16="http://schemas.microsoft.com/office/drawing/2014/main" id="{CA3301B9-7363-4C9C-B00C-64DF3D17AA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F396AD-7FC7-4B47-B01B-DBB7DF0C7AEB}"/>
              </a:ext>
            </a:extLst>
          </p:cNvPr>
          <p:cNvSpPr>
            <a:spLocks noGrp="1"/>
          </p:cNvSpPr>
          <p:nvPr>
            <p:ph type="sldNum" sz="quarter" idx="12"/>
          </p:nvPr>
        </p:nvSpPr>
        <p:spPr/>
        <p:txBody>
          <a:bodyPr/>
          <a:lstStyle/>
          <a:p>
            <a:fld id="{BF8F7BBA-3A21-4062-812E-3940528FA894}" type="slidenum">
              <a:rPr lang="en-US" smtClean="0"/>
              <a:t>‹#›</a:t>
            </a:fld>
            <a:endParaRPr lang="en-US"/>
          </a:p>
        </p:txBody>
      </p:sp>
    </p:spTree>
    <p:extLst>
      <p:ext uri="{BB962C8B-B14F-4D97-AF65-F5344CB8AC3E}">
        <p14:creationId xmlns:p14="http://schemas.microsoft.com/office/powerpoint/2010/main" val="3186511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CB597-CC86-4B6F-A769-4E6DC89C06A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0A4645D-A369-481F-8E78-E70C3A0B0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AE313B-31CF-484F-84BF-B9B3502C8296}"/>
              </a:ext>
            </a:extLst>
          </p:cNvPr>
          <p:cNvSpPr>
            <a:spLocks noGrp="1"/>
          </p:cNvSpPr>
          <p:nvPr>
            <p:ph type="dt" sz="half" idx="10"/>
          </p:nvPr>
        </p:nvSpPr>
        <p:spPr/>
        <p:txBody>
          <a:bodyPr/>
          <a:lstStyle/>
          <a:p>
            <a:fld id="{9B5C25ED-AA9A-49FA-A170-4C8F16A0381B}" type="datetimeFigureOut">
              <a:rPr lang="en-US" smtClean="0"/>
              <a:t>10/5/2023</a:t>
            </a:fld>
            <a:endParaRPr lang="en-US"/>
          </a:p>
        </p:txBody>
      </p:sp>
      <p:sp>
        <p:nvSpPr>
          <p:cNvPr id="5" name="Footer Placeholder 4">
            <a:extLst>
              <a:ext uri="{FF2B5EF4-FFF2-40B4-BE49-F238E27FC236}">
                <a16:creationId xmlns:a16="http://schemas.microsoft.com/office/drawing/2014/main" id="{E6A6CEAE-98A0-4B44-A416-45AFA77580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F22E68-0392-478C-BD3A-D0FF55E3AE40}"/>
              </a:ext>
            </a:extLst>
          </p:cNvPr>
          <p:cNvSpPr>
            <a:spLocks noGrp="1"/>
          </p:cNvSpPr>
          <p:nvPr>
            <p:ph type="sldNum" sz="quarter" idx="12"/>
          </p:nvPr>
        </p:nvSpPr>
        <p:spPr/>
        <p:txBody>
          <a:bodyPr/>
          <a:lstStyle/>
          <a:p>
            <a:fld id="{BF8F7BBA-3A21-4062-812E-3940528FA894}" type="slidenum">
              <a:rPr lang="en-US" smtClean="0"/>
              <a:t>‹#›</a:t>
            </a:fld>
            <a:endParaRPr lang="en-US"/>
          </a:p>
        </p:txBody>
      </p:sp>
    </p:spTree>
    <p:extLst>
      <p:ext uri="{BB962C8B-B14F-4D97-AF65-F5344CB8AC3E}">
        <p14:creationId xmlns:p14="http://schemas.microsoft.com/office/powerpoint/2010/main" val="1132348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59C8A5-C7EB-4A8E-BC70-658D800CEC3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F5ACBDB-92F1-4933-84D2-6116C4EDC5F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8F4B6B-757E-4809-B5DF-723BCBE8AE39}"/>
              </a:ext>
            </a:extLst>
          </p:cNvPr>
          <p:cNvSpPr>
            <a:spLocks noGrp="1"/>
          </p:cNvSpPr>
          <p:nvPr>
            <p:ph type="dt" sz="half" idx="10"/>
          </p:nvPr>
        </p:nvSpPr>
        <p:spPr/>
        <p:txBody>
          <a:bodyPr/>
          <a:lstStyle/>
          <a:p>
            <a:fld id="{9B5C25ED-AA9A-49FA-A170-4C8F16A0381B}" type="datetimeFigureOut">
              <a:rPr lang="en-US" smtClean="0"/>
              <a:t>10/5/2023</a:t>
            </a:fld>
            <a:endParaRPr lang="en-US"/>
          </a:p>
        </p:txBody>
      </p:sp>
      <p:sp>
        <p:nvSpPr>
          <p:cNvPr id="5" name="Footer Placeholder 4">
            <a:extLst>
              <a:ext uri="{FF2B5EF4-FFF2-40B4-BE49-F238E27FC236}">
                <a16:creationId xmlns:a16="http://schemas.microsoft.com/office/drawing/2014/main" id="{F53AF5E0-668B-4E99-9872-D078A945D6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28E839-2474-426F-A48A-C61D0BC2B22C}"/>
              </a:ext>
            </a:extLst>
          </p:cNvPr>
          <p:cNvSpPr>
            <a:spLocks noGrp="1"/>
          </p:cNvSpPr>
          <p:nvPr>
            <p:ph type="sldNum" sz="quarter" idx="12"/>
          </p:nvPr>
        </p:nvSpPr>
        <p:spPr/>
        <p:txBody>
          <a:bodyPr/>
          <a:lstStyle/>
          <a:p>
            <a:fld id="{BF8F7BBA-3A21-4062-812E-3940528FA894}" type="slidenum">
              <a:rPr lang="en-US" smtClean="0"/>
              <a:t>‹#›</a:t>
            </a:fld>
            <a:endParaRPr lang="en-US"/>
          </a:p>
        </p:txBody>
      </p:sp>
    </p:spTree>
    <p:extLst>
      <p:ext uri="{BB962C8B-B14F-4D97-AF65-F5344CB8AC3E}">
        <p14:creationId xmlns:p14="http://schemas.microsoft.com/office/powerpoint/2010/main" val="165255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29298-E21A-4BAE-9160-BAD4BEF7EF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9E1655-5AD8-4DA6-ACAA-335C0BE897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BD6D24-7E85-4079-8658-19F11422506B}"/>
              </a:ext>
            </a:extLst>
          </p:cNvPr>
          <p:cNvSpPr>
            <a:spLocks noGrp="1"/>
          </p:cNvSpPr>
          <p:nvPr>
            <p:ph type="dt" sz="half" idx="10"/>
          </p:nvPr>
        </p:nvSpPr>
        <p:spPr/>
        <p:txBody>
          <a:bodyPr/>
          <a:lstStyle/>
          <a:p>
            <a:fld id="{9B5C25ED-AA9A-49FA-A170-4C8F16A0381B}" type="datetimeFigureOut">
              <a:rPr lang="en-US" smtClean="0"/>
              <a:t>10/5/2023</a:t>
            </a:fld>
            <a:endParaRPr lang="en-US"/>
          </a:p>
        </p:txBody>
      </p:sp>
      <p:sp>
        <p:nvSpPr>
          <p:cNvPr id="5" name="Footer Placeholder 4">
            <a:extLst>
              <a:ext uri="{FF2B5EF4-FFF2-40B4-BE49-F238E27FC236}">
                <a16:creationId xmlns:a16="http://schemas.microsoft.com/office/drawing/2014/main" id="{04E0DBFA-29F0-4C10-BE4C-573BC6C968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AE0E87-36ED-4723-9DE8-46FAB02224DC}"/>
              </a:ext>
            </a:extLst>
          </p:cNvPr>
          <p:cNvSpPr>
            <a:spLocks noGrp="1"/>
          </p:cNvSpPr>
          <p:nvPr>
            <p:ph type="sldNum" sz="quarter" idx="12"/>
          </p:nvPr>
        </p:nvSpPr>
        <p:spPr/>
        <p:txBody>
          <a:bodyPr/>
          <a:lstStyle/>
          <a:p>
            <a:fld id="{BF8F7BBA-3A21-4062-812E-3940528FA894}" type="slidenum">
              <a:rPr lang="en-US" smtClean="0"/>
              <a:t>‹#›</a:t>
            </a:fld>
            <a:endParaRPr lang="en-US"/>
          </a:p>
        </p:txBody>
      </p:sp>
    </p:spTree>
    <p:extLst>
      <p:ext uri="{BB962C8B-B14F-4D97-AF65-F5344CB8AC3E}">
        <p14:creationId xmlns:p14="http://schemas.microsoft.com/office/powerpoint/2010/main" val="723781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010CB-718B-452F-89C3-316184BB36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FAEC19-0E29-4ED2-ABA4-8C4B262148A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E01736-B170-48C8-9266-416CCF644E8A}"/>
              </a:ext>
            </a:extLst>
          </p:cNvPr>
          <p:cNvSpPr>
            <a:spLocks noGrp="1"/>
          </p:cNvSpPr>
          <p:nvPr>
            <p:ph type="dt" sz="half" idx="10"/>
          </p:nvPr>
        </p:nvSpPr>
        <p:spPr/>
        <p:txBody>
          <a:bodyPr/>
          <a:lstStyle/>
          <a:p>
            <a:fld id="{9B5C25ED-AA9A-49FA-A170-4C8F16A0381B}" type="datetimeFigureOut">
              <a:rPr lang="en-US" smtClean="0"/>
              <a:t>10/5/2023</a:t>
            </a:fld>
            <a:endParaRPr lang="en-US"/>
          </a:p>
        </p:txBody>
      </p:sp>
      <p:sp>
        <p:nvSpPr>
          <p:cNvPr id="5" name="Footer Placeholder 4">
            <a:extLst>
              <a:ext uri="{FF2B5EF4-FFF2-40B4-BE49-F238E27FC236}">
                <a16:creationId xmlns:a16="http://schemas.microsoft.com/office/drawing/2014/main" id="{49D91F30-59C5-4D27-AE76-E7F90197A2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88AC56-B8D6-47BC-8260-11DE981EDB3A}"/>
              </a:ext>
            </a:extLst>
          </p:cNvPr>
          <p:cNvSpPr>
            <a:spLocks noGrp="1"/>
          </p:cNvSpPr>
          <p:nvPr>
            <p:ph type="sldNum" sz="quarter" idx="12"/>
          </p:nvPr>
        </p:nvSpPr>
        <p:spPr/>
        <p:txBody>
          <a:bodyPr/>
          <a:lstStyle/>
          <a:p>
            <a:fld id="{BF8F7BBA-3A21-4062-812E-3940528FA894}" type="slidenum">
              <a:rPr lang="en-US" smtClean="0"/>
              <a:t>‹#›</a:t>
            </a:fld>
            <a:endParaRPr lang="en-US"/>
          </a:p>
        </p:txBody>
      </p:sp>
    </p:spTree>
    <p:extLst>
      <p:ext uri="{BB962C8B-B14F-4D97-AF65-F5344CB8AC3E}">
        <p14:creationId xmlns:p14="http://schemas.microsoft.com/office/powerpoint/2010/main" val="2171152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E22C9-FA27-4BDB-8D88-F3A2956004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545824-7605-4F89-9CA3-82C2B396D4A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68A9C1-F761-4BED-8963-726782817A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D61138-FBDD-447B-BB86-336FA52FC2D7}"/>
              </a:ext>
            </a:extLst>
          </p:cNvPr>
          <p:cNvSpPr>
            <a:spLocks noGrp="1"/>
          </p:cNvSpPr>
          <p:nvPr>
            <p:ph type="dt" sz="half" idx="10"/>
          </p:nvPr>
        </p:nvSpPr>
        <p:spPr/>
        <p:txBody>
          <a:bodyPr/>
          <a:lstStyle/>
          <a:p>
            <a:fld id="{9B5C25ED-AA9A-49FA-A170-4C8F16A0381B}" type="datetimeFigureOut">
              <a:rPr lang="en-US" smtClean="0"/>
              <a:t>10/5/2023</a:t>
            </a:fld>
            <a:endParaRPr lang="en-US"/>
          </a:p>
        </p:txBody>
      </p:sp>
      <p:sp>
        <p:nvSpPr>
          <p:cNvPr id="6" name="Footer Placeholder 5">
            <a:extLst>
              <a:ext uri="{FF2B5EF4-FFF2-40B4-BE49-F238E27FC236}">
                <a16:creationId xmlns:a16="http://schemas.microsoft.com/office/drawing/2014/main" id="{CFEE8BED-5DDA-4FD4-ADB0-529087EECB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AD9E71-43E8-4530-A75A-E5CD8DF1E59E}"/>
              </a:ext>
            </a:extLst>
          </p:cNvPr>
          <p:cNvSpPr>
            <a:spLocks noGrp="1"/>
          </p:cNvSpPr>
          <p:nvPr>
            <p:ph type="sldNum" sz="quarter" idx="12"/>
          </p:nvPr>
        </p:nvSpPr>
        <p:spPr/>
        <p:txBody>
          <a:bodyPr/>
          <a:lstStyle/>
          <a:p>
            <a:fld id="{BF8F7BBA-3A21-4062-812E-3940528FA894}" type="slidenum">
              <a:rPr lang="en-US" smtClean="0"/>
              <a:t>‹#›</a:t>
            </a:fld>
            <a:endParaRPr lang="en-US"/>
          </a:p>
        </p:txBody>
      </p:sp>
    </p:spTree>
    <p:extLst>
      <p:ext uri="{BB962C8B-B14F-4D97-AF65-F5344CB8AC3E}">
        <p14:creationId xmlns:p14="http://schemas.microsoft.com/office/powerpoint/2010/main" val="4193053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E7EB7-4DF6-4489-A2B9-21B4ADD1DF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B3E2345-0B2A-4363-9F94-D8AC2D253A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082A4FF-DF07-49AB-BB2E-0DCAD5D861F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173ECFA-3FC3-4C17-B962-29DAAFED74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8A2316-F0F9-4618-9A20-FD41701DDC6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8D8A78-8E71-43A6-AB07-43D0374387EC}"/>
              </a:ext>
            </a:extLst>
          </p:cNvPr>
          <p:cNvSpPr>
            <a:spLocks noGrp="1"/>
          </p:cNvSpPr>
          <p:nvPr>
            <p:ph type="dt" sz="half" idx="10"/>
          </p:nvPr>
        </p:nvSpPr>
        <p:spPr/>
        <p:txBody>
          <a:bodyPr/>
          <a:lstStyle/>
          <a:p>
            <a:fld id="{9B5C25ED-AA9A-49FA-A170-4C8F16A0381B}" type="datetimeFigureOut">
              <a:rPr lang="en-US" smtClean="0"/>
              <a:t>10/5/2023</a:t>
            </a:fld>
            <a:endParaRPr lang="en-US"/>
          </a:p>
        </p:txBody>
      </p:sp>
      <p:sp>
        <p:nvSpPr>
          <p:cNvPr id="8" name="Footer Placeholder 7">
            <a:extLst>
              <a:ext uri="{FF2B5EF4-FFF2-40B4-BE49-F238E27FC236}">
                <a16:creationId xmlns:a16="http://schemas.microsoft.com/office/drawing/2014/main" id="{53F6067C-E64E-4AB3-BAC8-C88F7103DB7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03F122-67AE-415B-B789-10B2086339B4}"/>
              </a:ext>
            </a:extLst>
          </p:cNvPr>
          <p:cNvSpPr>
            <a:spLocks noGrp="1"/>
          </p:cNvSpPr>
          <p:nvPr>
            <p:ph type="sldNum" sz="quarter" idx="12"/>
          </p:nvPr>
        </p:nvSpPr>
        <p:spPr/>
        <p:txBody>
          <a:bodyPr/>
          <a:lstStyle/>
          <a:p>
            <a:fld id="{BF8F7BBA-3A21-4062-812E-3940528FA894}" type="slidenum">
              <a:rPr lang="en-US" smtClean="0"/>
              <a:t>‹#›</a:t>
            </a:fld>
            <a:endParaRPr lang="en-US"/>
          </a:p>
        </p:txBody>
      </p:sp>
    </p:spTree>
    <p:extLst>
      <p:ext uri="{BB962C8B-B14F-4D97-AF65-F5344CB8AC3E}">
        <p14:creationId xmlns:p14="http://schemas.microsoft.com/office/powerpoint/2010/main" val="3067680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EA9D-C1B1-4F78-AE40-F029ED96E60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7608C36-7A45-4638-8B23-65B28704A4DD}"/>
              </a:ext>
            </a:extLst>
          </p:cNvPr>
          <p:cNvSpPr>
            <a:spLocks noGrp="1"/>
          </p:cNvSpPr>
          <p:nvPr>
            <p:ph type="dt" sz="half" idx="10"/>
          </p:nvPr>
        </p:nvSpPr>
        <p:spPr/>
        <p:txBody>
          <a:bodyPr/>
          <a:lstStyle/>
          <a:p>
            <a:fld id="{9B5C25ED-AA9A-49FA-A170-4C8F16A0381B}" type="datetimeFigureOut">
              <a:rPr lang="en-US" smtClean="0"/>
              <a:t>10/5/2023</a:t>
            </a:fld>
            <a:endParaRPr lang="en-US"/>
          </a:p>
        </p:txBody>
      </p:sp>
      <p:sp>
        <p:nvSpPr>
          <p:cNvPr id="4" name="Footer Placeholder 3">
            <a:extLst>
              <a:ext uri="{FF2B5EF4-FFF2-40B4-BE49-F238E27FC236}">
                <a16:creationId xmlns:a16="http://schemas.microsoft.com/office/drawing/2014/main" id="{BDDFACE5-8EC7-448C-AF42-39467261EF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9BB8370-B039-42D3-BAAC-9E9064636088}"/>
              </a:ext>
            </a:extLst>
          </p:cNvPr>
          <p:cNvSpPr>
            <a:spLocks noGrp="1"/>
          </p:cNvSpPr>
          <p:nvPr>
            <p:ph type="sldNum" sz="quarter" idx="12"/>
          </p:nvPr>
        </p:nvSpPr>
        <p:spPr/>
        <p:txBody>
          <a:bodyPr/>
          <a:lstStyle/>
          <a:p>
            <a:fld id="{BF8F7BBA-3A21-4062-812E-3940528FA894}" type="slidenum">
              <a:rPr lang="en-US" smtClean="0"/>
              <a:t>‹#›</a:t>
            </a:fld>
            <a:endParaRPr lang="en-US"/>
          </a:p>
        </p:txBody>
      </p:sp>
    </p:spTree>
    <p:extLst>
      <p:ext uri="{BB962C8B-B14F-4D97-AF65-F5344CB8AC3E}">
        <p14:creationId xmlns:p14="http://schemas.microsoft.com/office/powerpoint/2010/main" val="57238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D2487B-25DA-4A91-AB41-E30AC8965226}"/>
              </a:ext>
            </a:extLst>
          </p:cNvPr>
          <p:cNvSpPr>
            <a:spLocks noGrp="1"/>
          </p:cNvSpPr>
          <p:nvPr>
            <p:ph type="dt" sz="half" idx="10"/>
          </p:nvPr>
        </p:nvSpPr>
        <p:spPr/>
        <p:txBody>
          <a:bodyPr/>
          <a:lstStyle/>
          <a:p>
            <a:fld id="{9B5C25ED-AA9A-49FA-A170-4C8F16A0381B}" type="datetimeFigureOut">
              <a:rPr lang="en-US" smtClean="0"/>
              <a:t>10/5/2023</a:t>
            </a:fld>
            <a:endParaRPr lang="en-US"/>
          </a:p>
        </p:txBody>
      </p:sp>
      <p:sp>
        <p:nvSpPr>
          <p:cNvPr id="3" name="Footer Placeholder 2">
            <a:extLst>
              <a:ext uri="{FF2B5EF4-FFF2-40B4-BE49-F238E27FC236}">
                <a16:creationId xmlns:a16="http://schemas.microsoft.com/office/drawing/2014/main" id="{24E021B6-2C59-4C13-A6EF-B8EB58E8088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CAC76-5528-48A0-A659-4311A4371D25}"/>
              </a:ext>
            </a:extLst>
          </p:cNvPr>
          <p:cNvSpPr>
            <a:spLocks noGrp="1"/>
          </p:cNvSpPr>
          <p:nvPr>
            <p:ph type="sldNum" sz="quarter" idx="12"/>
          </p:nvPr>
        </p:nvSpPr>
        <p:spPr/>
        <p:txBody>
          <a:bodyPr/>
          <a:lstStyle/>
          <a:p>
            <a:fld id="{BF8F7BBA-3A21-4062-812E-3940528FA894}" type="slidenum">
              <a:rPr lang="en-US" smtClean="0"/>
              <a:t>‹#›</a:t>
            </a:fld>
            <a:endParaRPr lang="en-US"/>
          </a:p>
        </p:txBody>
      </p:sp>
    </p:spTree>
    <p:extLst>
      <p:ext uri="{BB962C8B-B14F-4D97-AF65-F5344CB8AC3E}">
        <p14:creationId xmlns:p14="http://schemas.microsoft.com/office/powerpoint/2010/main" val="260270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7DD3B-77B9-4FAA-AFA2-465C16F944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BE48AA-6929-4A98-ACE3-2653380701A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EEB7DD8-F0E0-4366-AD28-7523A6414F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563976-BE58-4C64-9022-FBF4AC60615B}"/>
              </a:ext>
            </a:extLst>
          </p:cNvPr>
          <p:cNvSpPr>
            <a:spLocks noGrp="1"/>
          </p:cNvSpPr>
          <p:nvPr>
            <p:ph type="dt" sz="half" idx="10"/>
          </p:nvPr>
        </p:nvSpPr>
        <p:spPr/>
        <p:txBody>
          <a:bodyPr/>
          <a:lstStyle/>
          <a:p>
            <a:fld id="{9B5C25ED-AA9A-49FA-A170-4C8F16A0381B}" type="datetimeFigureOut">
              <a:rPr lang="en-US" smtClean="0"/>
              <a:t>10/5/2023</a:t>
            </a:fld>
            <a:endParaRPr lang="en-US"/>
          </a:p>
        </p:txBody>
      </p:sp>
      <p:sp>
        <p:nvSpPr>
          <p:cNvPr id="6" name="Footer Placeholder 5">
            <a:extLst>
              <a:ext uri="{FF2B5EF4-FFF2-40B4-BE49-F238E27FC236}">
                <a16:creationId xmlns:a16="http://schemas.microsoft.com/office/drawing/2014/main" id="{535CC204-A26B-42B8-A188-89950A57EB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8E8024-9E02-4A88-AAFC-232F5919E85F}"/>
              </a:ext>
            </a:extLst>
          </p:cNvPr>
          <p:cNvSpPr>
            <a:spLocks noGrp="1"/>
          </p:cNvSpPr>
          <p:nvPr>
            <p:ph type="sldNum" sz="quarter" idx="12"/>
          </p:nvPr>
        </p:nvSpPr>
        <p:spPr/>
        <p:txBody>
          <a:bodyPr/>
          <a:lstStyle/>
          <a:p>
            <a:fld id="{BF8F7BBA-3A21-4062-812E-3940528FA894}" type="slidenum">
              <a:rPr lang="en-US" smtClean="0"/>
              <a:t>‹#›</a:t>
            </a:fld>
            <a:endParaRPr lang="en-US"/>
          </a:p>
        </p:txBody>
      </p:sp>
    </p:spTree>
    <p:extLst>
      <p:ext uri="{BB962C8B-B14F-4D97-AF65-F5344CB8AC3E}">
        <p14:creationId xmlns:p14="http://schemas.microsoft.com/office/powerpoint/2010/main" val="2578192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F47BB-3F6B-4240-8BC7-31E6731348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49554D-CD78-49B2-9F61-5C85541C0F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92B4EB-B9DD-4213-93C3-09787744D5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7F485A-4B30-4C9F-BCE2-1CAA13C5F12A}"/>
              </a:ext>
            </a:extLst>
          </p:cNvPr>
          <p:cNvSpPr>
            <a:spLocks noGrp="1"/>
          </p:cNvSpPr>
          <p:nvPr>
            <p:ph type="dt" sz="half" idx="10"/>
          </p:nvPr>
        </p:nvSpPr>
        <p:spPr/>
        <p:txBody>
          <a:bodyPr/>
          <a:lstStyle/>
          <a:p>
            <a:fld id="{9B5C25ED-AA9A-49FA-A170-4C8F16A0381B}" type="datetimeFigureOut">
              <a:rPr lang="en-US" smtClean="0"/>
              <a:t>10/5/2023</a:t>
            </a:fld>
            <a:endParaRPr lang="en-US"/>
          </a:p>
        </p:txBody>
      </p:sp>
      <p:sp>
        <p:nvSpPr>
          <p:cNvPr id="6" name="Footer Placeholder 5">
            <a:extLst>
              <a:ext uri="{FF2B5EF4-FFF2-40B4-BE49-F238E27FC236}">
                <a16:creationId xmlns:a16="http://schemas.microsoft.com/office/drawing/2014/main" id="{99E568AD-AE5F-4254-B9C1-EB49FB83F3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03CF86-F8D3-40F8-8811-BBAD35635CDD}"/>
              </a:ext>
            </a:extLst>
          </p:cNvPr>
          <p:cNvSpPr>
            <a:spLocks noGrp="1"/>
          </p:cNvSpPr>
          <p:nvPr>
            <p:ph type="sldNum" sz="quarter" idx="12"/>
          </p:nvPr>
        </p:nvSpPr>
        <p:spPr/>
        <p:txBody>
          <a:bodyPr/>
          <a:lstStyle/>
          <a:p>
            <a:fld id="{BF8F7BBA-3A21-4062-812E-3940528FA894}" type="slidenum">
              <a:rPr lang="en-US" smtClean="0"/>
              <a:t>‹#›</a:t>
            </a:fld>
            <a:endParaRPr lang="en-US"/>
          </a:p>
        </p:txBody>
      </p:sp>
    </p:spTree>
    <p:extLst>
      <p:ext uri="{BB962C8B-B14F-4D97-AF65-F5344CB8AC3E}">
        <p14:creationId xmlns:p14="http://schemas.microsoft.com/office/powerpoint/2010/main" val="3718420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36A1D5-3982-4CC3-974C-E1E8F5664F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3B035B-F80E-4B42-8D74-CF8622BC71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54E422-FCC9-411B-A084-C479045A20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5C25ED-AA9A-49FA-A170-4C8F16A0381B}" type="datetimeFigureOut">
              <a:rPr lang="en-US" smtClean="0"/>
              <a:t>10/5/2023</a:t>
            </a:fld>
            <a:endParaRPr lang="en-US"/>
          </a:p>
        </p:txBody>
      </p:sp>
      <p:sp>
        <p:nvSpPr>
          <p:cNvPr id="5" name="Footer Placeholder 4">
            <a:extLst>
              <a:ext uri="{FF2B5EF4-FFF2-40B4-BE49-F238E27FC236}">
                <a16:creationId xmlns:a16="http://schemas.microsoft.com/office/drawing/2014/main" id="{DF6C2F2B-1142-468C-B167-F67F542871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832714-A6BE-4E47-8474-A5463947F8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8F7BBA-3A21-4062-812E-3940528FA894}" type="slidenum">
              <a:rPr lang="en-US" smtClean="0"/>
              <a:t>‹#›</a:t>
            </a:fld>
            <a:endParaRPr lang="en-US"/>
          </a:p>
        </p:txBody>
      </p:sp>
    </p:spTree>
    <p:extLst>
      <p:ext uri="{BB962C8B-B14F-4D97-AF65-F5344CB8AC3E}">
        <p14:creationId xmlns:p14="http://schemas.microsoft.com/office/powerpoint/2010/main" val="26109137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hyperlink" Target="https://www.novypro.com/project/real-estate-dashboard-2"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33C5B1-EF02-4FD2-A09D-B3141EB70E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517B214F-260C-4BB9-A98D-DC1A4AB2ADD2}"/>
              </a:ext>
            </a:extLst>
          </p:cNvPr>
          <p:cNvSpPr txBox="1"/>
          <p:nvPr/>
        </p:nvSpPr>
        <p:spPr>
          <a:xfrm>
            <a:off x="8677834" y="6211669"/>
            <a:ext cx="6096000" cy="646331"/>
          </a:xfrm>
          <a:prstGeom prst="rect">
            <a:avLst/>
          </a:prstGeom>
          <a:noFill/>
        </p:spPr>
        <p:txBody>
          <a:bodyPr wrap="square">
            <a:spAutoFit/>
          </a:bodyPr>
          <a:lstStyle/>
          <a:p>
            <a:r>
              <a:rPr lang="en-US" b="1" dirty="0"/>
              <a:t>           </a:t>
            </a:r>
            <a:r>
              <a:rPr lang="en-US" b="1" dirty="0">
                <a:solidFill>
                  <a:schemeClr val="accent6">
                    <a:lumMod val="20000"/>
                    <a:lumOff val="80000"/>
                  </a:schemeClr>
                </a:solidFill>
              </a:rPr>
              <a:t>Designed &amp; Presented By</a:t>
            </a:r>
          </a:p>
          <a:p>
            <a:r>
              <a:rPr lang="en-US" b="1" dirty="0">
                <a:solidFill>
                  <a:schemeClr val="accent6">
                    <a:lumMod val="20000"/>
                    <a:lumOff val="80000"/>
                  </a:schemeClr>
                </a:solidFill>
              </a:rPr>
              <a:t>Jnanaranjan Pradhan (Data Analyst)</a:t>
            </a:r>
            <a:endParaRPr lang="en-US" dirty="0">
              <a:solidFill>
                <a:schemeClr val="accent6">
                  <a:lumMod val="20000"/>
                  <a:lumOff val="80000"/>
                </a:schemeClr>
              </a:solidFill>
            </a:endParaRPr>
          </a:p>
        </p:txBody>
      </p:sp>
      <p:sp>
        <p:nvSpPr>
          <p:cNvPr id="5" name="TextBox 4">
            <a:extLst>
              <a:ext uri="{FF2B5EF4-FFF2-40B4-BE49-F238E27FC236}">
                <a16:creationId xmlns:a16="http://schemas.microsoft.com/office/drawing/2014/main" id="{1497364A-C4C8-4656-BFE2-CF0F8C904A44}"/>
              </a:ext>
            </a:extLst>
          </p:cNvPr>
          <p:cNvSpPr txBox="1"/>
          <p:nvPr/>
        </p:nvSpPr>
        <p:spPr>
          <a:xfrm>
            <a:off x="-93306" y="615821"/>
            <a:ext cx="12192000" cy="584775"/>
          </a:xfrm>
          <a:prstGeom prst="rect">
            <a:avLst/>
          </a:prstGeom>
          <a:noFill/>
        </p:spPr>
        <p:txBody>
          <a:bodyPr wrap="square" rtlCol="0">
            <a:spAutoFit/>
          </a:bodyPr>
          <a:lstStyle/>
          <a:p>
            <a:pPr algn="ctr"/>
            <a:r>
              <a:rPr lang="en-US" sz="3200" b="1" dirty="0">
                <a:solidFill>
                  <a:schemeClr val="accent2"/>
                </a:solidFill>
              </a:rPr>
              <a:t>Real Estate &amp; Property Management Dashboard</a:t>
            </a:r>
          </a:p>
        </p:txBody>
      </p:sp>
      <p:sp>
        <p:nvSpPr>
          <p:cNvPr id="6" name="TextBox 5">
            <a:extLst>
              <a:ext uri="{FF2B5EF4-FFF2-40B4-BE49-F238E27FC236}">
                <a16:creationId xmlns:a16="http://schemas.microsoft.com/office/drawing/2014/main" id="{AF56A35C-FAB0-48D1-AF1A-F0EB363149CE}"/>
              </a:ext>
            </a:extLst>
          </p:cNvPr>
          <p:cNvSpPr txBox="1"/>
          <p:nvPr/>
        </p:nvSpPr>
        <p:spPr>
          <a:xfrm>
            <a:off x="8182947" y="5728996"/>
            <a:ext cx="4204996" cy="369332"/>
          </a:xfrm>
          <a:prstGeom prst="rect">
            <a:avLst/>
          </a:prstGeom>
          <a:noFill/>
        </p:spPr>
        <p:txBody>
          <a:bodyPr wrap="square" rtlCol="0">
            <a:spAutoFit/>
          </a:bodyPr>
          <a:lstStyle/>
          <a:p>
            <a:pPr algn="ctr"/>
            <a:r>
              <a:rPr lang="en-US" b="1" dirty="0">
                <a:solidFill>
                  <a:schemeClr val="accent4">
                    <a:lumMod val="60000"/>
                    <a:lumOff val="40000"/>
                  </a:schemeClr>
                </a:solidFill>
              </a:rPr>
              <a:t>Domain : Real Estate sales &amp; Brokerage</a:t>
            </a:r>
          </a:p>
        </p:txBody>
      </p:sp>
    </p:spTree>
    <p:extLst>
      <p:ext uri="{BB962C8B-B14F-4D97-AF65-F5344CB8AC3E}">
        <p14:creationId xmlns:p14="http://schemas.microsoft.com/office/powerpoint/2010/main" val="696740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8760D1-62D6-4DAC-89FF-F8054E1B9D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BDDA73B1-C7B1-483C-A7AA-D92398D845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219" y="117760"/>
            <a:ext cx="3101609" cy="2911092"/>
          </a:xfrm>
          <a:prstGeom prst="rect">
            <a:avLst/>
          </a:prstGeom>
        </p:spPr>
      </p:pic>
      <p:pic>
        <p:nvPicPr>
          <p:cNvPr id="6" name="Picture 5">
            <a:extLst>
              <a:ext uri="{FF2B5EF4-FFF2-40B4-BE49-F238E27FC236}">
                <a16:creationId xmlns:a16="http://schemas.microsoft.com/office/drawing/2014/main" id="{B067B91F-D0D2-484A-A087-357FD2F042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5396" y="3581947"/>
            <a:ext cx="3170195" cy="2903472"/>
          </a:xfrm>
          <a:prstGeom prst="rect">
            <a:avLst/>
          </a:prstGeom>
        </p:spPr>
      </p:pic>
      <p:sp>
        <p:nvSpPr>
          <p:cNvPr id="7" name="TextBox 6">
            <a:extLst>
              <a:ext uri="{FF2B5EF4-FFF2-40B4-BE49-F238E27FC236}">
                <a16:creationId xmlns:a16="http://schemas.microsoft.com/office/drawing/2014/main" id="{034CDF7E-C279-499F-8F0D-34515F57CB62}"/>
              </a:ext>
            </a:extLst>
          </p:cNvPr>
          <p:cNvSpPr txBox="1"/>
          <p:nvPr/>
        </p:nvSpPr>
        <p:spPr>
          <a:xfrm>
            <a:off x="5638800" y="2971800"/>
            <a:ext cx="914400" cy="914400"/>
          </a:xfrm>
          <a:prstGeom prst="rect">
            <a:avLst/>
          </a:prstGeom>
          <a:noFill/>
        </p:spPr>
        <p:txBody>
          <a:bodyPr wrap="square" rtlCol="0">
            <a:spAutoFit/>
          </a:bodyPr>
          <a:lstStyle/>
          <a:p>
            <a:endParaRPr lang="en-US" dirty="0"/>
          </a:p>
        </p:txBody>
      </p:sp>
      <p:sp>
        <p:nvSpPr>
          <p:cNvPr id="8" name="TextBox 7">
            <a:extLst>
              <a:ext uri="{FF2B5EF4-FFF2-40B4-BE49-F238E27FC236}">
                <a16:creationId xmlns:a16="http://schemas.microsoft.com/office/drawing/2014/main" id="{6A256470-87F6-43E8-B292-E962CC60E68E}"/>
              </a:ext>
            </a:extLst>
          </p:cNvPr>
          <p:cNvSpPr txBox="1"/>
          <p:nvPr/>
        </p:nvSpPr>
        <p:spPr>
          <a:xfrm>
            <a:off x="6239435" y="3290047"/>
            <a:ext cx="45719" cy="369332"/>
          </a:xfrm>
          <a:prstGeom prst="rect">
            <a:avLst/>
          </a:prstGeom>
          <a:noFill/>
        </p:spPr>
        <p:txBody>
          <a:bodyPr wrap="square" rtlCol="0">
            <a:spAutoFit/>
          </a:bodyPr>
          <a:lstStyle/>
          <a:p>
            <a:endParaRPr lang="en-US" dirty="0"/>
          </a:p>
        </p:txBody>
      </p:sp>
      <p:sp>
        <p:nvSpPr>
          <p:cNvPr id="9" name="TextBox 8">
            <a:extLst>
              <a:ext uri="{FF2B5EF4-FFF2-40B4-BE49-F238E27FC236}">
                <a16:creationId xmlns:a16="http://schemas.microsoft.com/office/drawing/2014/main" id="{7E556766-C68C-4B9B-9235-5447C4350B02}"/>
              </a:ext>
            </a:extLst>
          </p:cNvPr>
          <p:cNvSpPr txBox="1"/>
          <p:nvPr/>
        </p:nvSpPr>
        <p:spPr>
          <a:xfrm>
            <a:off x="4661647" y="372581"/>
            <a:ext cx="7055134" cy="2031325"/>
          </a:xfrm>
          <a:prstGeom prst="rect">
            <a:avLst/>
          </a:prstGeom>
          <a:noFill/>
        </p:spPr>
        <p:txBody>
          <a:bodyPr wrap="square" rtlCol="0">
            <a:spAutoFit/>
          </a:bodyPr>
          <a:lstStyle/>
          <a:p>
            <a:r>
              <a:rPr lang="en-US" b="0" i="0" dirty="0">
                <a:solidFill>
                  <a:srgbClr val="374151"/>
                </a:solidFill>
                <a:effectLst/>
                <a:latin typeface="Söhne"/>
              </a:rPr>
              <a:t>In a stacked bar chart, it is evident that the total number of properties varies according to the number of bedrooms. There is a higher number of properties available with 3 bedrooms and 4 bedrooms. Conversely, there are fewer properties available with 1 bedroom and 6 bedrooms. The higher availability of 3-bedroom and 4-bedroom properties suggests that these configurations are more popular among buyers. This design choice by the dealer aligns with the higher demand for such properties</a:t>
            </a:r>
            <a:endParaRPr lang="en-US" dirty="0"/>
          </a:p>
        </p:txBody>
      </p:sp>
      <p:sp>
        <p:nvSpPr>
          <p:cNvPr id="10" name="TextBox 9">
            <a:extLst>
              <a:ext uri="{FF2B5EF4-FFF2-40B4-BE49-F238E27FC236}">
                <a16:creationId xmlns:a16="http://schemas.microsoft.com/office/drawing/2014/main" id="{4864C319-8B40-4B8A-B99E-F9A81F1B1EC0}"/>
              </a:ext>
            </a:extLst>
          </p:cNvPr>
          <p:cNvSpPr txBox="1"/>
          <p:nvPr/>
        </p:nvSpPr>
        <p:spPr>
          <a:xfrm>
            <a:off x="4707366" y="4165937"/>
            <a:ext cx="6963696" cy="2031325"/>
          </a:xfrm>
          <a:prstGeom prst="rect">
            <a:avLst/>
          </a:prstGeom>
          <a:noFill/>
        </p:spPr>
        <p:txBody>
          <a:bodyPr wrap="square" rtlCol="0">
            <a:spAutoFit/>
          </a:bodyPr>
          <a:lstStyle/>
          <a:p>
            <a:r>
              <a:rPr lang="en-US" b="0" i="0" dirty="0">
                <a:solidFill>
                  <a:srgbClr val="374151"/>
                </a:solidFill>
                <a:effectLst/>
                <a:latin typeface="Söhne"/>
              </a:rPr>
              <a:t>In a stacked bar chart, we observe the total number of properties categorized by the number of floors. There is a higher number of properties available with 1 floor and 2 floors. Conversely, there are fewer properties available with 2.5 floors and 3.5 floors. The higher availability of properties with 1 floor and 2 floors suggests that these configurations are more popular among buyers. This design choice by the dealer aligns with the greater demand for properties with these specifications.</a:t>
            </a:r>
            <a:endParaRPr lang="en-US" dirty="0"/>
          </a:p>
        </p:txBody>
      </p:sp>
    </p:spTree>
    <p:extLst>
      <p:ext uri="{BB962C8B-B14F-4D97-AF65-F5344CB8AC3E}">
        <p14:creationId xmlns:p14="http://schemas.microsoft.com/office/powerpoint/2010/main" val="18690301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55780C-76C0-4C88-8A75-D518BEBF2D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284"/>
            <a:ext cx="12192000" cy="6858000"/>
          </a:xfrm>
          <a:prstGeom prst="rect">
            <a:avLst/>
          </a:prstGeom>
        </p:spPr>
      </p:pic>
      <p:pic>
        <p:nvPicPr>
          <p:cNvPr id="4" name="Picture 3">
            <a:extLst>
              <a:ext uri="{FF2B5EF4-FFF2-40B4-BE49-F238E27FC236}">
                <a16:creationId xmlns:a16="http://schemas.microsoft.com/office/drawing/2014/main" id="{DC1F2102-FF15-4CE6-92B8-BEB1F6A534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148" y="117316"/>
            <a:ext cx="3543607" cy="2987299"/>
          </a:xfrm>
          <a:prstGeom prst="rect">
            <a:avLst/>
          </a:prstGeom>
        </p:spPr>
      </p:pic>
      <p:pic>
        <p:nvPicPr>
          <p:cNvPr id="6" name="Picture 5">
            <a:extLst>
              <a:ext uri="{FF2B5EF4-FFF2-40B4-BE49-F238E27FC236}">
                <a16:creationId xmlns:a16="http://schemas.microsoft.com/office/drawing/2014/main" id="{59A16D4F-8A12-40AE-9AAE-47F9968870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300" y="3538378"/>
            <a:ext cx="10097375" cy="1318374"/>
          </a:xfrm>
          <a:prstGeom prst="rect">
            <a:avLst/>
          </a:prstGeom>
        </p:spPr>
      </p:pic>
      <p:sp>
        <p:nvSpPr>
          <p:cNvPr id="7" name="TextBox 6">
            <a:extLst>
              <a:ext uri="{FF2B5EF4-FFF2-40B4-BE49-F238E27FC236}">
                <a16:creationId xmlns:a16="http://schemas.microsoft.com/office/drawing/2014/main" id="{4C5A68A9-D4E4-407D-880A-EB5A19FF0618}"/>
              </a:ext>
            </a:extLst>
          </p:cNvPr>
          <p:cNvSpPr txBox="1"/>
          <p:nvPr/>
        </p:nvSpPr>
        <p:spPr>
          <a:xfrm>
            <a:off x="4691753" y="845859"/>
            <a:ext cx="7368988" cy="923330"/>
          </a:xfrm>
          <a:prstGeom prst="rect">
            <a:avLst/>
          </a:prstGeom>
          <a:noFill/>
        </p:spPr>
        <p:txBody>
          <a:bodyPr wrap="square" rtlCol="0">
            <a:spAutoFit/>
          </a:bodyPr>
          <a:lstStyle/>
          <a:p>
            <a:r>
              <a:rPr lang="en-US" b="0" i="0" dirty="0">
                <a:solidFill>
                  <a:srgbClr val="374151"/>
                </a:solidFill>
                <a:effectLst/>
                <a:latin typeface="Söhne"/>
              </a:rPr>
              <a:t>In a line chart, we can observe the number of buildings constructed in each year. It is evident that there was a higher number of buildings built in 2002 and 2007, while fewer buildings were constructed in 2015.</a:t>
            </a:r>
            <a:endParaRPr lang="en-US" dirty="0"/>
          </a:p>
        </p:txBody>
      </p:sp>
    </p:spTree>
    <p:extLst>
      <p:ext uri="{BB962C8B-B14F-4D97-AF65-F5344CB8AC3E}">
        <p14:creationId xmlns:p14="http://schemas.microsoft.com/office/powerpoint/2010/main" val="1092337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2B7FD70-4C8F-4F9A-B9A2-2105543A94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9D40D384-F965-44A2-BCAB-B3791EA7E9A2}"/>
              </a:ext>
            </a:extLst>
          </p:cNvPr>
          <p:cNvSpPr txBox="1"/>
          <p:nvPr/>
        </p:nvSpPr>
        <p:spPr>
          <a:xfrm>
            <a:off x="591671" y="457200"/>
            <a:ext cx="10775577" cy="5909310"/>
          </a:xfrm>
          <a:prstGeom prst="rect">
            <a:avLst/>
          </a:prstGeom>
          <a:noFill/>
        </p:spPr>
        <p:txBody>
          <a:bodyPr wrap="square" rtlCol="0">
            <a:spAutoFit/>
          </a:bodyPr>
          <a:lstStyle/>
          <a:p>
            <a:r>
              <a:rPr lang="en-US" dirty="0">
                <a:effectLst/>
              </a:rPr>
              <a:t>Key insights in the fields of real estate and property management include:</a:t>
            </a:r>
          </a:p>
          <a:p>
            <a:pPr>
              <a:buFont typeface="+mj-lt"/>
              <a:buAutoNum type="arabicPeriod"/>
            </a:pPr>
            <a:r>
              <a:rPr lang="en-US" b="1" i="0" dirty="0">
                <a:solidFill>
                  <a:srgbClr val="374151"/>
                </a:solidFill>
                <a:effectLst/>
                <a:latin typeface="Söhne"/>
              </a:rPr>
              <a:t>Location Is Crucial:</a:t>
            </a:r>
            <a:r>
              <a:rPr lang="en-US" b="0" i="0" dirty="0">
                <a:solidFill>
                  <a:srgbClr val="374151"/>
                </a:solidFill>
                <a:effectLst/>
                <a:latin typeface="Söhne"/>
              </a:rPr>
              <a:t> In real estate, location is often the most significant factor influencing property value and demand. Factors such as proximity to amenities, schools, transportation, and job centers can greatly impact the desirability and price of a property.</a:t>
            </a:r>
          </a:p>
          <a:p>
            <a:pPr>
              <a:buFont typeface="+mj-lt"/>
              <a:buAutoNum type="arabicPeriod"/>
            </a:pPr>
            <a:r>
              <a:rPr lang="en-US" b="1" i="0" dirty="0">
                <a:solidFill>
                  <a:srgbClr val="374151"/>
                </a:solidFill>
                <a:effectLst/>
                <a:latin typeface="Söhne"/>
              </a:rPr>
              <a:t>Diversification in Real Estate Investments:</a:t>
            </a:r>
            <a:r>
              <a:rPr lang="en-US" b="0" i="0" dirty="0">
                <a:solidFill>
                  <a:srgbClr val="374151"/>
                </a:solidFill>
                <a:effectLst/>
                <a:latin typeface="Söhne"/>
              </a:rPr>
              <a:t> Diversifying your real estate investments across different property types (residential, commercial, industrial) and geographic locations can help mitigate risks and enhance long-term returns.</a:t>
            </a:r>
          </a:p>
          <a:p>
            <a:pPr>
              <a:buFont typeface="+mj-lt"/>
              <a:buAutoNum type="arabicPeriod"/>
            </a:pPr>
            <a:r>
              <a:rPr lang="en-US" b="1" i="0" dirty="0">
                <a:solidFill>
                  <a:srgbClr val="374151"/>
                </a:solidFill>
                <a:effectLst/>
                <a:latin typeface="Söhne"/>
              </a:rPr>
              <a:t>Market Cycles:</a:t>
            </a:r>
            <a:r>
              <a:rPr lang="en-US" b="0" i="0" dirty="0">
                <a:solidFill>
                  <a:srgbClr val="374151"/>
                </a:solidFill>
                <a:effectLst/>
                <a:latin typeface="Söhne"/>
              </a:rPr>
              <a:t> Real estate markets go through cycles of boom and bust. Understanding market cycles and timing your investments can be key to success. Buying during a downturn and selling during an upswing can lead to profitable transactions.</a:t>
            </a:r>
          </a:p>
          <a:p>
            <a:pPr>
              <a:buFont typeface="+mj-lt"/>
              <a:buAutoNum type="arabicPeriod"/>
            </a:pPr>
            <a:r>
              <a:rPr lang="en-US" b="1" i="0" dirty="0">
                <a:solidFill>
                  <a:srgbClr val="374151"/>
                </a:solidFill>
                <a:effectLst/>
                <a:latin typeface="Söhne"/>
              </a:rPr>
              <a:t>Risk Management:</a:t>
            </a:r>
            <a:r>
              <a:rPr lang="en-US" b="0" i="0" dirty="0">
                <a:solidFill>
                  <a:srgbClr val="374151"/>
                </a:solidFill>
                <a:effectLst/>
                <a:latin typeface="Söhne"/>
              </a:rPr>
              <a:t> Real estate investments come with various risks, including market risk, credit risk (if financing), and property-specific risks. Effective risk management strategies include thorough due diligence, property inspections, and financial analysis.</a:t>
            </a:r>
          </a:p>
          <a:p>
            <a:pPr>
              <a:buFont typeface="+mj-lt"/>
              <a:buAutoNum type="arabicPeriod"/>
            </a:pPr>
            <a:r>
              <a:rPr lang="en-US" b="1" i="0" dirty="0">
                <a:solidFill>
                  <a:srgbClr val="374151"/>
                </a:solidFill>
                <a:effectLst/>
                <a:latin typeface="Söhne"/>
              </a:rPr>
              <a:t>Financing Options:</a:t>
            </a:r>
            <a:r>
              <a:rPr lang="en-US" b="0" i="0" dirty="0">
                <a:solidFill>
                  <a:srgbClr val="374151"/>
                </a:solidFill>
                <a:effectLst/>
                <a:latin typeface="Söhne"/>
              </a:rPr>
              <a:t> Understanding different financing options, such as mortgages, loans, and partnerships, is crucial for real estate investors. The choice of financing can impact cash flow, return on investment, and overall risk.</a:t>
            </a:r>
          </a:p>
          <a:p>
            <a:pPr>
              <a:buFont typeface="+mj-lt"/>
              <a:buAutoNum type="arabicPeriod"/>
            </a:pPr>
            <a:r>
              <a:rPr lang="en-US" b="1" i="0" dirty="0">
                <a:solidFill>
                  <a:srgbClr val="374151"/>
                </a:solidFill>
                <a:effectLst/>
                <a:latin typeface="Söhne"/>
              </a:rPr>
              <a:t>Tenant Selection and Management:</a:t>
            </a:r>
            <a:r>
              <a:rPr lang="en-US" b="0" i="0" dirty="0">
                <a:solidFill>
                  <a:srgbClr val="374151"/>
                </a:solidFill>
                <a:effectLst/>
                <a:latin typeface="Söhne"/>
              </a:rPr>
              <a:t> In property management, choosing the right tenants through rigorous screening processes can significantly reduce the likelihood of problems and late rent payments. Effective tenant management and communication are key to tenant satisfaction and retention.</a:t>
            </a:r>
          </a:p>
          <a:p>
            <a:br>
              <a:rPr lang="en-US" b="0" i="0" dirty="0">
                <a:solidFill>
                  <a:srgbClr val="374151"/>
                </a:solidFill>
                <a:effectLst/>
                <a:latin typeface="Söhne"/>
              </a:rPr>
            </a:br>
            <a:endParaRPr lang="en-US" dirty="0"/>
          </a:p>
        </p:txBody>
      </p:sp>
    </p:spTree>
    <p:extLst>
      <p:ext uri="{BB962C8B-B14F-4D97-AF65-F5344CB8AC3E}">
        <p14:creationId xmlns:p14="http://schemas.microsoft.com/office/powerpoint/2010/main" val="4192742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EC8BBA-7E34-4B67-88D6-1CD967C9F6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ED2CDEA1-F6CB-46B6-BDEC-3F698B61E050}"/>
              </a:ext>
            </a:extLst>
          </p:cNvPr>
          <p:cNvSpPr txBox="1"/>
          <p:nvPr/>
        </p:nvSpPr>
        <p:spPr>
          <a:xfrm>
            <a:off x="528918" y="439271"/>
            <a:ext cx="11385176" cy="6042211"/>
          </a:xfrm>
          <a:prstGeom prst="rect">
            <a:avLst/>
          </a:prstGeom>
          <a:noFill/>
        </p:spPr>
        <p:txBody>
          <a:bodyPr wrap="square" rtlCol="0">
            <a:spAutoFit/>
          </a:bodyPr>
          <a:lstStyle/>
          <a:p>
            <a:pPr algn="l"/>
            <a:r>
              <a:rPr lang="en-US" b="1" i="0" dirty="0">
                <a:solidFill>
                  <a:srgbClr val="374151"/>
                </a:solidFill>
                <a:effectLst/>
                <a:latin typeface="Söhne"/>
              </a:rPr>
              <a:t>7.Legal Knowledge:</a:t>
            </a:r>
            <a:r>
              <a:rPr lang="en-US" b="0" i="0" dirty="0">
                <a:solidFill>
                  <a:srgbClr val="374151"/>
                </a:solidFill>
                <a:effectLst/>
                <a:latin typeface="Söhne"/>
              </a:rPr>
              <a:t> Property managers must have a strong understanding of local and national real estate laws, including tenant-landlord regulations, fair housing laws, and property maintenance standards. Compliance is essential to avoid legal issues.</a:t>
            </a:r>
          </a:p>
          <a:p>
            <a:pPr algn="l"/>
            <a:r>
              <a:rPr lang="en-US" b="1" i="0" dirty="0">
                <a:solidFill>
                  <a:srgbClr val="374151"/>
                </a:solidFill>
                <a:effectLst/>
                <a:latin typeface="Söhne"/>
              </a:rPr>
              <a:t>8.Maintenance and Asset Preservation:</a:t>
            </a:r>
            <a:r>
              <a:rPr lang="en-US" b="0" i="0" dirty="0">
                <a:solidFill>
                  <a:srgbClr val="374151"/>
                </a:solidFill>
                <a:effectLst/>
                <a:latin typeface="Söhne"/>
              </a:rPr>
              <a:t> Regular property maintenance not only ensures tenant satisfaction but also preserves the long-term value of the property. Neglecting maintenance can lead to costly repairs and decreased property value.</a:t>
            </a:r>
          </a:p>
          <a:p>
            <a:pPr algn="l"/>
            <a:r>
              <a:rPr lang="en-US" b="1" i="0" dirty="0">
                <a:solidFill>
                  <a:srgbClr val="374151"/>
                </a:solidFill>
                <a:effectLst/>
                <a:latin typeface="Söhne"/>
              </a:rPr>
              <a:t>9.Financial Management:</a:t>
            </a:r>
            <a:r>
              <a:rPr lang="en-US" b="0" i="0" dirty="0">
                <a:solidFill>
                  <a:srgbClr val="374151"/>
                </a:solidFill>
                <a:effectLst/>
                <a:latin typeface="Söhne"/>
              </a:rPr>
              <a:t> Property managers should have solid financial management skills to handle rent collection, budgeting, and financial reporting. Accurate financial records are essential for property owners and investors.</a:t>
            </a:r>
          </a:p>
          <a:p>
            <a:pPr algn="l"/>
            <a:r>
              <a:rPr lang="en-US" b="1" i="0" dirty="0">
                <a:solidFill>
                  <a:srgbClr val="374151"/>
                </a:solidFill>
                <a:effectLst/>
                <a:latin typeface="Söhne"/>
              </a:rPr>
              <a:t>10.Technology and Innovation:</a:t>
            </a:r>
            <a:r>
              <a:rPr lang="en-US" b="0" i="0" dirty="0">
                <a:solidFill>
                  <a:srgbClr val="374151"/>
                </a:solidFill>
                <a:effectLst/>
                <a:latin typeface="Söhne"/>
              </a:rPr>
              <a:t> The real estate industry is increasingly adopting technology and innovation. Property managers can benefit from using property management software, online marketing platforms, and smart building technologies to streamline operations and enhance tenant experiences.</a:t>
            </a:r>
          </a:p>
          <a:p>
            <a:pPr algn="l"/>
            <a:r>
              <a:rPr lang="en-US" b="1" i="0" dirty="0">
                <a:solidFill>
                  <a:srgbClr val="374151"/>
                </a:solidFill>
                <a:effectLst/>
                <a:latin typeface="Söhne"/>
              </a:rPr>
              <a:t>11.Environmental Sustainability:</a:t>
            </a:r>
            <a:r>
              <a:rPr lang="en-US" b="0" i="0" dirty="0">
                <a:solidFill>
                  <a:srgbClr val="374151"/>
                </a:solidFill>
                <a:effectLst/>
                <a:latin typeface="Söhne"/>
              </a:rPr>
              <a:t> Sustainability is becoming a more significant factor in property management and real estate investment. Energy-efficient buildings and sustainable practices can reduce operating costs and attract environmentally conscious tenants.</a:t>
            </a:r>
          </a:p>
          <a:p>
            <a:pPr algn="l"/>
            <a:r>
              <a:rPr lang="en-US" b="1" i="0" dirty="0">
                <a:solidFill>
                  <a:srgbClr val="374151"/>
                </a:solidFill>
                <a:effectLst/>
                <a:latin typeface="Söhne"/>
              </a:rPr>
              <a:t>12.Property Appreciation:</a:t>
            </a:r>
            <a:r>
              <a:rPr lang="en-US" b="0" i="0" dirty="0">
                <a:solidFill>
                  <a:srgbClr val="374151"/>
                </a:solidFill>
                <a:effectLst/>
                <a:latin typeface="Söhne"/>
              </a:rPr>
              <a:t> Real estate investments can appreciate over time, providing a source of wealth and potential for capital gains. Understanding factors that drive property appreciation, such as neighborhood development and economic growth, is important.</a:t>
            </a:r>
          </a:p>
          <a:p>
            <a:pPr algn="l"/>
            <a:r>
              <a:rPr lang="en-US" b="1" i="0" dirty="0">
                <a:solidFill>
                  <a:srgbClr val="374151"/>
                </a:solidFill>
                <a:effectLst/>
                <a:latin typeface="Söhne"/>
              </a:rPr>
              <a:t>13.Exit Strategies:</a:t>
            </a:r>
            <a:r>
              <a:rPr lang="en-US" b="0" i="0" dirty="0">
                <a:solidFill>
                  <a:srgbClr val="374151"/>
                </a:solidFill>
                <a:effectLst/>
                <a:latin typeface="Söhne"/>
              </a:rPr>
              <a:t> Successful real estate investors and property managers consider exit strategies from the outset. Whether it's selling a property, refinancing, or passing it down to heirs, having a clear plan can optimize returns.</a:t>
            </a:r>
          </a:p>
          <a:p>
            <a:pPr algn="l"/>
            <a:r>
              <a:rPr lang="en-US" b="1" i="0" dirty="0">
                <a:solidFill>
                  <a:srgbClr val="374151"/>
                </a:solidFill>
                <a:effectLst/>
                <a:latin typeface="Söhne"/>
              </a:rPr>
              <a:t>14.Networking:</a:t>
            </a:r>
            <a:r>
              <a:rPr lang="en-US" b="0" i="0" dirty="0">
                <a:solidFill>
                  <a:srgbClr val="374151"/>
                </a:solidFill>
                <a:effectLst/>
                <a:latin typeface="Söhne"/>
              </a:rPr>
              <a:t> Building a network of real estate professionals, including realtors, contractors, property managers, and financiers, can provide valuable insights, opportunities, and support in the industry.</a:t>
            </a:r>
          </a:p>
        </p:txBody>
      </p:sp>
    </p:spTree>
    <p:extLst>
      <p:ext uri="{BB962C8B-B14F-4D97-AF65-F5344CB8AC3E}">
        <p14:creationId xmlns:p14="http://schemas.microsoft.com/office/powerpoint/2010/main" val="3994157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038C2DD-58C5-481B-80E5-25F2976DCE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5D58BD46-1371-4A93-9091-680E99FCEE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1998" cy="6858000"/>
          </a:xfrm>
          <a:prstGeom prst="rect">
            <a:avLst/>
          </a:prstGeom>
        </p:spPr>
      </p:pic>
      <p:sp>
        <p:nvSpPr>
          <p:cNvPr id="6" name="TextBox 5">
            <a:extLst>
              <a:ext uri="{FF2B5EF4-FFF2-40B4-BE49-F238E27FC236}">
                <a16:creationId xmlns:a16="http://schemas.microsoft.com/office/drawing/2014/main" id="{D97C5006-5EAB-4ACE-A3F3-36A40801EF63}"/>
              </a:ext>
            </a:extLst>
          </p:cNvPr>
          <p:cNvSpPr txBox="1"/>
          <p:nvPr/>
        </p:nvSpPr>
        <p:spPr>
          <a:xfrm>
            <a:off x="2958353" y="1729299"/>
            <a:ext cx="6096000" cy="584775"/>
          </a:xfrm>
          <a:prstGeom prst="rect">
            <a:avLst/>
          </a:prstGeom>
          <a:noFill/>
        </p:spPr>
        <p:txBody>
          <a:bodyPr wrap="square">
            <a:spAutoFit/>
          </a:bodyPr>
          <a:lstStyle/>
          <a:p>
            <a:pPr algn="ctr"/>
            <a:r>
              <a:rPr lang="en-US" sz="3200" b="1" dirty="0">
                <a:solidFill>
                  <a:schemeClr val="bg2"/>
                </a:solidFill>
              </a:rPr>
              <a:t>Thanks you</a:t>
            </a:r>
          </a:p>
        </p:txBody>
      </p:sp>
      <p:sp>
        <p:nvSpPr>
          <p:cNvPr id="8" name="TextBox 7">
            <a:extLst>
              <a:ext uri="{FF2B5EF4-FFF2-40B4-BE49-F238E27FC236}">
                <a16:creationId xmlns:a16="http://schemas.microsoft.com/office/drawing/2014/main" id="{293B9BB6-AFEB-4358-9426-5C50BC356DB3}"/>
              </a:ext>
            </a:extLst>
          </p:cNvPr>
          <p:cNvSpPr txBox="1"/>
          <p:nvPr/>
        </p:nvSpPr>
        <p:spPr>
          <a:xfrm>
            <a:off x="0" y="2629072"/>
            <a:ext cx="12191998" cy="1046440"/>
          </a:xfrm>
          <a:prstGeom prst="rect">
            <a:avLst/>
          </a:prstGeom>
          <a:noFill/>
        </p:spPr>
        <p:txBody>
          <a:bodyPr wrap="square">
            <a:spAutoFit/>
          </a:bodyPr>
          <a:lstStyle/>
          <a:p>
            <a:pPr algn="ctr"/>
            <a:r>
              <a:rPr lang="en-US" sz="2000" b="1" i="0" dirty="0">
                <a:solidFill>
                  <a:schemeClr val="bg1"/>
                </a:solidFill>
                <a:effectLst/>
                <a:latin typeface="Söhne"/>
              </a:rPr>
              <a:t>If you want to view my live dashboard, please click on the 'Live Dashboard' link below:</a:t>
            </a:r>
          </a:p>
          <a:p>
            <a:pPr algn="ctr"/>
            <a:endParaRPr lang="en-US" sz="1400" b="1" i="0" dirty="0">
              <a:solidFill>
                <a:schemeClr val="bg1"/>
              </a:solidFill>
              <a:effectLst/>
              <a:latin typeface="Söhne"/>
            </a:endParaRPr>
          </a:p>
          <a:p>
            <a:pPr algn="ctr"/>
            <a:r>
              <a:rPr lang="en-US" sz="2800" b="1" i="0" u="sng" dirty="0">
                <a:solidFill>
                  <a:schemeClr val="accent1">
                    <a:lumMod val="75000"/>
                  </a:schemeClr>
                </a:solidFill>
                <a:effectLst/>
                <a:latin typeface="Söhne"/>
                <a:hlinkClick r:id="rId4"/>
              </a:rPr>
              <a:t>Live Dashboard</a:t>
            </a:r>
            <a:endParaRPr lang="en-US" sz="2800" b="1" i="0" u="sng" dirty="0">
              <a:solidFill>
                <a:schemeClr val="accent1">
                  <a:lumMod val="75000"/>
                </a:schemeClr>
              </a:solidFill>
              <a:effectLst/>
              <a:latin typeface="Söhne"/>
            </a:endParaRPr>
          </a:p>
        </p:txBody>
      </p:sp>
    </p:spTree>
    <p:extLst>
      <p:ext uri="{BB962C8B-B14F-4D97-AF65-F5344CB8AC3E}">
        <p14:creationId xmlns:p14="http://schemas.microsoft.com/office/powerpoint/2010/main" val="3553701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0044332-992A-47A0-8210-243DEEB211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44908D5B-A449-4303-8C8D-3F4FBF201159}"/>
              </a:ext>
            </a:extLst>
          </p:cNvPr>
          <p:cNvSpPr txBox="1"/>
          <p:nvPr/>
        </p:nvSpPr>
        <p:spPr>
          <a:xfrm>
            <a:off x="522514" y="298580"/>
            <a:ext cx="5573486" cy="400110"/>
          </a:xfrm>
          <a:prstGeom prst="rect">
            <a:avLst/>
          </a:prstGeom>
          <a:noFill/>
        </p:spPr>
        <p:txBody>
          <a:bodyPr wrap="square" rtlCol="0">
            <a:spAutoFit/>
          </a:bodyPr>
          <a:lstStyle/>
          <a:p>
            <a:r>
              <a:rPr lang="en-US" sz="2000" b="1" dirty="0"/>
              <a:t>About Business Model:</a:t>
            </a:r>
          </a:p>
        </p:txBody>
      </p:sp>
      <p:sp>
        <p:nvSpPr>
          <p:cNvPr id="5" name="TextBox 4">
            <a:extLst>
              <a:ext uri="{FF2B5EF4-FFF2-40B4-BE49-F238E27FC236}">
                <a16:creationId xmlns:a16="http://schemas.microsoft.com/office/drawing/2014/main" id="{D33CFA2C-29FA-4CD5-BFC1-19BB349175E8}"/>
              </a:ext>
            </a:extLst>
          </p:cNvPr>
          <p:cNvSpPr txBox="1"/>
          <p:nvPr/>
        </p:nvSpPr>
        <p:spPr>
          <a:xfrm>
            <a:off x="831980" y="572927"/>
            <a:ext cx="10842171" cy="5355312"/>
          </a:xfrm>
          <a:prstGeom prst="rect">
            <a:avLst/>
          </a:prstGeom>
          <a:noFill/>
        </p:spPr>
        <p:txBody>
          <a:bodyPr wrap="square" rtlCol="0">
            <a:spAutoFit/>
          </a:bodyPr>
          <a:lstStyle/>
          <a:p>
            <a:br>
              <a:rPr lang="en-US" dirty="0"/>
            </a:br>
            <a:r>
              <a:rPr lang="en-US" b="0" i="0" dirty="0">
                <a:solidFill>
                  <a:srgbClr val="374151"/>
                </a:solidFill>
                <a:effectLst/>
                <a:latin typeface="Söhne"/>
              </a:rPr>
              <a:t>Real estate and property management are closely related fields that involve the acquisition, ownership, operation, and oversight of real property (land and buildings). </a:t>
            </a:r>
          </a:p>
          <a:p>
            <a:r>
              <a:rPr lang="en-US" b="0" i="0" dirty="0">
                <a:solidFill>
                  <a:srgbClr val="374151"/>
                </a:solidFill>
                <a:effectLst/>
                <a:latin typeface="Söhne"/>
              </a:rPr>
              <a:t>Here's an overview of both areas:</a:t>
            </a:r>
          </a:p>
          <a:p>
            <a:endParaRPr lang="en-US" b="0" i="0" dirty="0">
              <a:solidFill>
                <a:srgbClr val="374151"/>
              </a:solidFill>
              <a:effectLst/>
              <a:latin typeface="Söhne"/>
            </a:endParaRPr>
          </a:p>
          <a:p>
            <a:pPr algn="l"/>
            <a:r>
              <a:rPr lang="en-US" b="1" i="0" dirty="0">
                <a:solidFill>
                  <a:srgbClr val="374151"/>
                </a:solidFill>
                <a:effectLst/>
                <a:latin typeface="Söhne"/>
              </a:rPr>
              <a:t>Real Estate:</a:t>
            </a:r>
            <a:endParaRPr lang="en-US" b="0" i="0" dirty="0">
              <a:solidFill>
                <a:srgbClr val="374151"/>
              </a:solidFill>
              <a:effectLst/>
              <a:latin typeface="Söhne"/>
            </a:endParaRPr>
          </a:p>
          <a:p>
            <a:pPr algn="l">
              <a:buFont typeface="+mj-lt"/>
              <a:buAutoNum type="arabicPeriod"/>
            </a:pPr>
            <a:r>
              <a:rPr lang="en-US" b="1" i="0" dirty="0">
                <a:solidFill>
                  <a:srgbClr val="374151"/>
                </a:solidFill>
                <a:effectLst/>
                <a:latin typeface="Söhne"/>
              </a:rPr>
              <a:t>Definition:</a:t>
            </a:r>
            <a:r>
              <a:rPr lang="en-US" b="0" i="0" dirty="0">
                <a:solidFill>
                  <a:srgbClr val="374151"/>
                </a:solidFill>
                <a:effectLst/>
                <a:latin typeface="Söhne"/>
              </a:rPr>
              <a:t> Real estate refers to physical land and any permanent improvements attached to it, such as buildings, houses, and infrastructure. It can be categorized into various types, including residential, commercial, industrial, and agricultural.</a:t>
            </a:r>
          </a:p>
          <a:p>
            <a:pPr algn="l">
              <a:buFont typeface="+mj-lt"/>
              <a:buAutoNum type="arabicPeriod"/>
            </a:pPr>
            <a:r>
              <a:rPr lang="en-US" b="1" i="0" dirty="0">
                <a:solidFill>
                  <a:srgbClr val="374151"/>
                </a:solidFill>
                <a:effectLst/>
                <a:latin typeface="Söhne"/>
              </a:rPr>
              <a:t>Investment:</a:t>
            </a:r>
            <a:r>
              <a:rPr lang="en-US" b="0" i="0" dirty="0">
                <a:solidFill>
                  <a:srgbClr val="374151"/>
                </a:solidFill>
                <a:effectLst/>
                <a:latin typeface="Söhne"/>
              </a:rPr>
              <a:t> Many people invest in real estate to generate income and build wealth. Real estate investments can include buying, renting, or selling properties. Common strategies include residential rental properties, commercial real estate, and real estate investment trusts (REITs).</a:t>
            </a:r>
          </a:p>
          <a:p>
            <a:pPr algn="l">
              <a:buFont typeface="+mj-lt"/>
              <a:buAutoNum type="arabicPeriod"/>
            </a:pPr>
            <a:r>
              <a:rPr lang="en-US" b="1" i="0" dirty="0">
                <a:solidFill>
                  <a:srgbClr val="374151"/>
                </a:solidFill>
                <a:effectLst/>
                <a:latin typeface="Söhne"/>
              </a:rPr>
              <a:t>Property Types:</a:t>
            </a:r>
            <a:r>
              <a:rPr lang="en-US" b="0" i="0" dirty="0">
                <a:solidFill>
                  <a:srgbClr val="374151"/>
                </a:solidFill>
                <a:effectLst/>
                <a:latin typeface="Söhne"/>
              </a:rPr>
              <a:t> Real estate encompasses a wide range of property types, including single-family homes, apartment complexes, office buildings, shopping centers, warehouses, and more.</a:t>
            </a:r>
          </a:p>
          <a:p>
            <a:pPr algn="l">
              <a:buFont typeface="+mj-lt"/>
              <a:buAutoNum type="arabicPeriod"/>
            </a:pPr>
            <a:r>
              <a:rPr lang="en-US" b="1" i="0" dirty="0">
                <a:solidFill>
                  <a:srgbClr val="374151"/>
                </a:solidFill>
                <a:effectLst/>
                <a:latin typeface="Söhne"/>
              </a:rPr>
              <a:t>Financing:</a:t>
            </a:r>
            <a:r>
              <a:rPr lang="en-US" b="0" i="0" dirty="0">
                <a:solidFill>
                  <a:srgbClr val="374151"/>
                </a:solidFill>
                <a:effectLst/>
                <a:latin typeface="Söhne"/>
              </a:rPr>
              <a:t> Real estate transactions often involve significant financing through mortgages or loans. The real estate market can be influenced by interest rates, economic conditions, and local factors.</a:t>
            </a:r>
          </a:p>
          <a:p>
            <a:pPr algn="l">
              <a:buFont typeface="+mj-lt"/>
              <a:buAutoNum type="arabicPeriod"/>
            </a:pPr>
            <a:r>
              <a:rPr lang="en-US" b="1" i="0" dirty="0">
                <a:solidFill>
                  <a:srgbClr val="374151"/>
                </a:solidFill>
                <a:effectLst/>
                <a:latin typeface="Söhne"/>
              </a:rPr>
              <a:t>Property Valuation:</a:t>
            </a:r>
            <a:r>
              <a:rPr lang="en-US" b="0" i="0" dirty="0">
                <a:solidFill>
                  <a:srgbClr val="374151"/>
                </a:solidFill>
                <a:effectLst/>
                <a:latin typeface="Söhne"/>
              </a:rPr>
              <a:t> Determining the value of a property is crucial for buying, selling, or financing real estate. Methods include comparative market analysis (CMA), appraisals, and income capitalization approaches.</a:t>
            </a:r>
          </a:p>
          <a:p>
            <a:endParaRPr lang="en-US" dirty="0"/>
          </a:p>
        </p:txBody>
      </p:sp>
    </p:spTree>
    <p:extLst>
      <p:ext uri="{BB962C8B-B14F-4D97-AF65-F5344CB8AC3E}">
        <p14:creationId xmlns:p14="http://schemas.microsoft.com/office/powerpoint/2010/main" val="24316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A86732D-6EC6-4EEB-B538-B4D067A2EA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B9E4D190-AF88-4688-B15C-A0588DED62EA}"/>
              </a:ext>
            </a:extLst>
          </p:cNvPr>
          <p:cNvSpPr txBox="1"/>
          <p:nvPr/>
        </p:nvSpPr>
        <p:spPr>
          <a:xfrm>
            <a:off x="690465" y="457200"/>
            <a:ext cx="11140751" cy="5632311"/>
          </a:xfrm>
          <a:prstGeom prst="rect">
            <a:avLst/>
          </a:prstGeom>
          <a:noFill/>
        </p:spPr>
        <p:txBody>
          <a:bodyPr wrap="square" rtlCol="0">
            <a:spAutoFit/>
          </a:bodyPr>
          <a:lstStyle/>
          <a:p>
            <a:pPr algn="l"/>
            <a:r>
              <a:rPr lang="en-US" b="1" i="0" dirty="0">
                <a:solidFill>
                  <a:srgbClr val="374151"/>
                </a:solidFill>
                <a:effectLst/>
                <a:latin typeface="Söhne"/>
              </a:rPr>
              <a:t>Property Management:</a:t>
            </a:r>
            <a:endParaRPr lang="en-US" b="0" i="0" dirty="0">
              <a:solidFill>
                <a:srgbClr val="374151"/>
              </a:solidFill>
              <a:effectLst/>
              <a:latin typeface="Söhne"/>
            </a:endParaRPr>
          </a:p>
          <a:p>
            <a:pPr algn="l">
              <a:buFont typeface="+mj-lt"/>
              <a:buAutoNum type="arabicPeriod"/>
            </a:pPr>
            <a:r>
              <a:rPr lang="en-US" b="1" i="0" dirty="0">
                <a:solidFill>
                  <a:srgbClr val="374151"/>
                </a:solidFill>
                <a:effectLst/>
                <a:latin typeface="Söhne"/>
              </a:rPr>
              <a:t>Definition:</a:t>
            </a:r>
            <a:r>
              <a:rPr lang="en-US" b="0" i="0" dirty="0">
                <a:solidFill>
                  <a:srgbClr val="374151"/>
                </a:solidFill>
                <a:effectLst/>
                <a:latin typeface="Söhne"/>
              </a:rPr>
              <a:t> Property management involves the day-to-day operation and oversight of real estate properties on behalf of the owner or investor. It aims to maximize property value and rental income while ensuring tenant satisfaction and property maintenance.</a:t>
            </a:r>
          </a:p>
          <a:p>
            <a:pPr algn="l">
              <a:buFont typeface="+mj-lt"/>
              <a:buAutoNum type="arabicPeriod"/>
            </a:pPr>
            <a:r>
              <a:rPr lang="en-US" b="1" i="0" dirty="0">
                <a:solidFill>
                  <a:srgbClr val="374151"/>
                </a:solidFill>
                <a:effectLst/>
                <a:latin typeface="Söhne"/>
              </a:rPr>
              <a:t>Responsibilities:</a:t>
            </a:r>
            <a:r>
              <a:rPr lang="en-US" b="0" i="0" dirty="0">
                <a:solidFill>
                  <a:srgbClr val="374151"/>
                </a:solidFill>
                <a:effectLst/>
                <a:latin typeface="Söhne"/>
              </a:rPr>
              <a:t> Property managers handle tasks such as tenant screening, lease agreements, rent collection, property maintenance, repairs, and handling tenant issues and complaints. They also manage budgets and finances related to the property.</a:t>
            </a:r>
          </a:p>
          <a:p>
            <a:pPr algn="l">
              <a:buFont typeface="+mj-lt"/>
              <a:buAutoNum type="arabicPeriod"/>
            </a:pPr>
            <a:r>
              <a:rPr lang="en-US" b="1" i="0" dirty="0">
                <a:solidFill>
                  <a:srgbClr val="374151"/>
                </a:solidFill>
                <a:effectLst/>
                <a:latin typeface="Söhne"/>
              </a:rPr>
              <a:t>Legal Compliance:</a:t>
            </a:r>
            <a:r>
              <a:rPr lang="en-US" b="0" i="0" dirty="0">
                <a:solidFill>
                  <a:srgbClr val="374151"/>
                </a:solidFill>
                <a:effectLst/>
                <a:latin typeface="Söhne"/>
              </a:rPr>
              <a:t> Property managers must stay updated on local, state, and federal laws and regulations related to property rental, tenant rights, fair housing, and property maintenance standards.</a:t>
            </a:r>
          </a:p>
          <a:p>
            <a:pPr algn="l">
              <a:buFont typeface="+mj-lt"/>
              <a:buAutoNum type="arabicPeriod"/>
            </a:pPr>
            <a:r>
              <a:rPr lang="en-US" b="1" i="0" dirty="0">
                <a:solidFill>
                  <a:srgbClr val="374151"/>
                </a:solidFill>
                <a:effectLst/>
                <a:latin typeface="Söhne"/>
              </a:rPr>
              <a:t>Property Maintenance:</a:t>
            </a:r>
            <a:r>
              <a:rPr lang="en-US" b="0" i="0" dirty="0">
                <a:solidFill>
                  <a:srgbClr val="374151"/>
                </a:solidFill>
                <a:effectLst/>
                <a:latin typeface="Söhne"/>
              </a:rPr>
              <a:t> Regular maintenance and upkeep of the property are essential to preserve its value and attract and retain tenants. Property managers often coordinate maintenance and repairs with contractors and service providers.</a:t>
            </a:r>
          </a:p>
          <a:p>
            <a:pPr algn="l">
              <a:buFont typeface="+mj-lt"/>
              <a:buAutoNum type="arabicPeriod"/>
            </a:pPr>
            <a:r>
              <a:rPr lang="en-US" b="1" i="0" dirty="0">
                <a:solidFill>
                  <a:srgbClr val="374151"/>
                </a:solidFill>
                <a:effectLst/>
                <a:latin typeface="Söhne"/>
              </a:rPr>
              <a:t>Tenant Relations:</a:t>
            </a:r>
            <a:r>
              <a:rPr lang="en-US" b="0" i="0" dirty="0">
                <a:solidFill>
                  <a:srgbClr val="374151"/>
                </a:solidFill>
                <a:effectLst/>
                <a:latin typeface="Söhne"/>
              </a:rPr>
              <a:t> Building positive relationships with tenants is crucial for property managers. Effective communication, addressing tenant concerns promptly, and providing a safe and comfortable living environment are key aspects of tenant relations.</a:t>
            </a:r>
          </a:p>
          <a:p>
            <a:pPr algn="l">
              <a:buFont typeface="+mj-lt"/>
              <a:buAutoNum type="arabicPeriod"/>
            </a:pPr>
            <a:r>
              <a:rPr lang="en-US" b="1" i="0" dirty="0">
                <a:solidFill>
                  <a:srgbClr val="374151"/>
                </a:solidFill>
                <a:effectLst/>
                <a:latin typeface="Söhne"/>
              </a:rPr>
              <a:t>Financial Management:</a:t>
            </a:r>
            <a:r>
              <a:rPr lang="en-US" b="0" i="0" dirty="0">
                <a:solidFill>
                  <a:srgbClr val="374151"/>
                </a:solidFill>
                <a:effectLst/>
                <a:latin typeface="Söhne"/>
              </a:rPr>
              <a:t> Property managers typically handle rent collection, budgeting, and financial reporting for property owners. They ensure that the property operates within budget and generates a positive cash flow.</a:t>
            </a:r>
          </a:p>
          <a:p>
            <a:pPr algn="l">
              <a:buFont typeface="+mj-lt"/>
              <a:buAutoNum type="arabicPeriod"/>
            </a:pPr>
            <a:r>
              <a:rPr lang="en-US" b="1" i="0" dirty="0">
                <a:solidFill>
                  <a:srgbClr val="374151"/>
                </a:solidFill>
                <a:effectLst/>
                <a:latin typeface="Söhne"/>
              </a:rPr>
              <a:t>Marketing and Tenant Acquisition:</a:t>
            </a:r>
            <a:r>
              <a:rPr lang="en-US" b="0" i="0" dirty="0">
                <a:solidFill>
                  <a:srgbClr val="374151"/>
                </a:solidFill>
                <a:effectLst/>
                <a:latin typeface="Söhne"/>
              </a:rPr>
              <a:t> Property managers may also be responsible for marketing vacant units, conducting showings, and screening prospective tenants to fill vacancies.</a:t>
            </a:r>
          </a:p>
          <a:p>
            <a:endParaRPr lang="en-US" dirty="0"/>
          </a:p>
        </p:txBody>
      </p:sp>
    </p:spTree>
    <p:extLst>
      <p:ext uri="{BB962C8B-B14F-4D97-AF65-F5344CB8AC3E}">
        <p14:creationId xmlns:p14="http://schemas.microsoft.com/office/powerpoint/2010/main" val="1125721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293D13-CDDB-4BFC-BFDD-DE93EFA26E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B594F6F4-2AA4-439C-9C5B-7A3E5A121666}"/>
              </a:ext>
            </a:extLst>
          </p:cNvPr>
          <p:cNvSpPr txBox="1"/>
          <p:nvPr/>
        </p:nvSpPr>
        <p:spPr>
          <a:xfrm>
            <a:off x="1017037" y="573279"/>
            <a:ext cx="4217436" cy="400110"/>
          </a:xfrm>
          <a:prstGeom prst="rect">
            <a:avLst/>
          </a:prstGeom>
          <a:noFill/>
        </p:spPr>
        <p:txBody>
          <a:bodyPr wrap="square" rtlCol="0">
            <a:spAutoFit/>
          </a:bodyPr>
          <a:lstStyle/>
          <a:p>
            <a:r>
              <a:rPr lang="en-US" sz="2000" b="1" dirty="0"/>
              <a:t>Tools Used:</a:t>
            </a:r>
          </a:p>
        </p:txBody>
      </p:sp>
      <p:sp>
        <p:nvSpPr>
          <p:cNvPr id="5" name="TextBox 4">
            <a:extLst>
              <a:ext uri="{FF2B5EF4-FFF2-40B4-BE49-F238E27FC236}">
                <a16:creationId xmlns:a16="http://schemas.microsoft.com/office/drawing/2014/main" id="{959B2F9E-B06B-41ED-BF47-5CA000BC542D}"/>
              </a:ext>
            </a:extLst>
          </p:cNvPr>
          <p:cNvSpPr txBox="1"/>
          <p:nvPr/>
        </p:nvSpPr>
        <p:spPr>
          <a:xfrm>
            <a:off x="1688840" y="1330371"/>
            <a:ext cx="9013372" cy="2585323"/>
          </a:xfrm>
          <a:prstGeom prst="rect">
            <a:avLst/>
          </a:prstGeom>
          <a:noFill/>
        </p:spPr>
        <p:txBody>
          <a:bodyPr wrap="square" rtlCol="0">
            <a:spAutoFit/>
          </a:bodyPr>
          <a:lstStyle/>
          <a:p>
            <a:pPr marL="285750" indent="-285750">
              <a:buFont typeface="Wingdings" panose="05000000000000000000" pitchFamily="2" charset="2"/>
              <a:buChar char="Ø"/>
            </a:pPr>
            <a:r>
              <a:rPr lang="en-US" dirty="0"/>
              <a:t>Power BI Desktop</a:t>
            </a:r>
          </a:p>
          <a:p>
            <a:pPr marL="285750" indent="-285750">
              <a:buFont typeface="Wingdings" panose="05000000000000000000" pitchFamily="2" charset="2"/>
              <a:buChar char="Ø"/>
            </a:pPr>
            <a:r>
              <a:rPr lang="en-US" dirty="0"/>
              <a:t>SQL</a:t>
            </a:r>
          </a:p>
          <a:p>
            <a:pPr marL="285750" indent="-285750">
              <a:buFont typeface="Wingdings" panose="05000000000000000000" pitchFamily="2" charset="2"/>
              <a:buChar char="Ø"/>
            </a:pPr>
            <a:r>
              <a:rPr lang="en-US" dirty="0"/>
              <a:t>Excel</a:t>
            </a:r>
          </a:p>
          <a:p>
            <a:pPr marL="285750" indent="-285750">
              <a:buFont typeface="Wingdings" panose="05000000000000000000" pitchFamily="2" charset="2"/>
              <a:buChar char="Ø"/>
            </a:pPr>
            <a:r>
              <a:rPr lang="en-US" dirty="0"/>
              <a:t>Dax Studio(For Report Optimization)</a:t>
            </a:r>
          </a:p>
          <a:p>
            <a:pPr marL="285750" indent="-285750">
              <a:buFont typeface="Wingdings" panose="05000000000000000000" pitchFamily="2" charset="2"/>
              <a:buChar char="Ø"/>
            </a:pPr>
            <a:r>
              <a:rPr lang="en-US" dirty="0"/>
              <a:t>CHATGPT &amp; Google</a:t>
            </a:r>
          </a:p>
          <a:p>
            <a:pPr marL="285750" indent="-285750">
              <a:buFont typeface="Wingdings" panose="05000000000000000000" pitchFamily="2" charset="2"/>
              <a:buChar char="Ø"/>
            </a:pPr>
            <a:r>
              <a:rPr lang="en-US" dirty="0"/>
              <a:t>PowerPoint</a:t>
            </a:r>
          </a:p>
          <a:p>
            <a:pPr marL="285750" indent="-285750">
              <a:buFont typeface="Wingdings" panose="05000000000000000000" pitchFamily="2" charset="2"/>
              <a:buChar char="Ø"/>
            </a:pPr>
            <a:r>
              <a:rPr lang="en-US" dirty="0"/>
              <a:t>"Adobe.color.com " for choosing color</a:t>
            </a:r>
          </a:p>
          <a:p>
            <a:pPr marL="285750" indent="-285750">
              <a:buFont typeface="Wingdings" panose="05000000000000000000" pitchFamily="2" charset="2"/>
              <a:buChar char="Ø"/>
            </a:pPr>
            <a:r>
              <a:rPr lang="en-US" dirty="0"/>
              <a:t>"flaticon.com" for choosing the icon.</a:t>
            </a:r>
          </a:p>
          <a:p>
            <a:endParaRPr lang="en-US" dirty="0"/>
          </a:p>
        </p:txBody>
      </p:sp>
    </p:spTree>
    <p:extLst>
      <p:ext uri="{BB962C8B-B14F-4D97-AF65-F5344CB8AC3E}">
        <p14:creationId xmlns:p14="http://schemas.microsoft.com/office/powerpoint/2010/main" val="1238910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4DDF0F-A212-4097-99CB-38299A5E2A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3FF36FD1-2126-4601-8F09-480F070677F1}"/>
              </a:ext>
            </a:extLst>
          </p:cNvPr>
          <p:cNvSpPr txBox="1"/>
          <p:nvPr/>
        </p:nvSpPr>
        <p:spPr>
          <a:xfrm>
            <a:off x="643812" y="354563"/>
            <a:ext cx="11168743" cy="5632311"/>
          </a:xfrm>
          <a:prstGeom prst="rect">
            <a:avLst/>
          </a:prstGeom>
          <a:noFill/>
        </p:spPr>
        <p:txBody>
          <a:bodyPr wrap="square" rtlCol="0">
            <a:spAutoFit/>
          </a:bodyPr>
          <a:lstStyle/>
          <a:p>
            <a:r>
              <a:rPr lang="en-US" dirty="0"/>
              <a:t>First, we load the dataset into Power BI using the 'Get Data' option. After that, we transform the data in Power Query. In Power Query, we remove unwanted columns from the dataset using the 'Remove Column' option and add new columns using the 'Column from Example' feature in the 'Add Column' option.</a:t>
            </a:r>
          </a:p>
          <a:p>
            <a:endParaRPr lang="en-US" dirty="0"/>
          </a:p>
          <a:p>
            <a:r>
              <a:rPr lang="en-US" dirty="0"/>
              <a:t>We removed the '</a:t>
            </a:r>
            <a:r>
              <a:rPr lang="en-US" dirty="0" err="1"/>
              <a:t>Zipcode</a:t>
            </a:r>
            <a:r>
              <a:rPr lang="en-US" dirty="0"/>
              <a:t>,' '</a:t>
            </a:r>
            <a:r>
              <a:rPr lang="en-US" dirty="0" err="1"/>
              <a:t>lat</a:t>
            </a:r>
            <a:r>
              <a:rPr lang="en-US" dirty="0"/>
              <a:t>,' 'long,' 'Sqft_living15,' 'Sqft_lot15,' 'grade,' '</a:t>
            </a:r>
            <a:r>
              <a:rPr lang="en-US" dirty="0" err="1"/>
              <a:t>sqft_above</a:t>
            </a:r>
            <a:r>
              <a:rPr lang="en-US" dirty="0"/>
              <a:t>,' '</a:t>
            </a:r>
            <a:r>
              <a:rPr lang="en-US" dirty="0" err="1"/>
              <a:t>sqft_basement</a:t>
            </a:r>
            <a:r>
              <a:rPr lang="en-US" dirty="0"/>
              <a:t>,' 'view,' '</a:t>
            </a:r>
            <a:r>
              <a:rPr lang="en-US" dirty="0" err="1"/>
              <a:t>sqft_living</a:t>
            </a:r>
            <a:r>
              <a:rPr lang="en-US" dirty="0"/>
              <a:t>,' '</a:t>
            </a:r>
            <a:r>
              <a:rPr lang="en-US" dirty="0" err="1"/>
              <a:t>sqft_lot</a:t>
            </a:r>
            <a:r>
              <a:rPr lang="en-US" dirty="0"/>
              <a:t>,' and 'id' columns from the dataset because they were unwanted.</a:t>
            </a:r>
          </a:p>
          <a:p>
            <a:r>
              <a:rPr lang="en-US" dirty="0"/>
              <a:t>Then we add new column</a:t>
            </a:r>
          </a:p>
          <a:p>
            <a:r>
              <a:rPr lang="en-US" dirty="0"/>
              <a:t>1.We added a new column named 'Bedrooms' using the 'Bedroom' column as an example in the 'Add Column' option. Afterward, we removed the 'Bedroom' column.</a:t>
            </a:r>
          </a:p>
          <a:p>
            <a:r>
              <a:rPr lang="en-US" dirty="0"/>
              <a:t>2.We added a new column named 'Floors' using the 'Floor' column as an example in the 'Add Column' option. Afterward, we removed the 'Floor' column.</a:t>
            </a:r>
          </a:p>
          <a:p>
            <a:r>
              <a:rPr lang="en-US" dirty="0"/>
              <a:t>3.We added a new column named 'Waterfront status' using the 'Waterfront' column as a condition in the 'Add Column' option. The condition was set as follows: if 'Waterfront' is equal to 1, then the value is 'Yes'; otherwise, it is 'No’.</a:t>
            </a:r>
          </a:p>
          <a:p>
            <a:r>
              <a:rPr lang="en-US" dirty="0"/>
              <a:t>4.We added a new column named 'Condition Status' using the 'Condition' column as a condition in the 'Add Column' option. The condition was defined as follows: if 'Condition' is equal to 1, then the value is 'Very good'; if 'Condition' is equal to 2, the value is 'Good'; otherwise, it is 'Bad.' After that, we removed the 'Condition' column from the dataset.</a:t>
            </a:r>
          </a:p>
          <a:p>
            <a:r>
              <a:rPr lang="en-US" dirty="0"/>
              <a:t>5.We added a new column called 'Interval' using the '</a:t>
            </a:r>
            <a:r>
              <a:rPr lang="en-US" dirty="0" err="1"/>
              <a:t>Yr_built</a:t>
            </a:r>
            <a:r>
              <a:rPr lang="en-US" dirty="0"/>
              <a:t>' and '</a:t>
            </a:r>
            <a:r>
              <a:rPr lang="en-US" dirty="0" err="1"/>
              <a:t>Yr_renovated</a:t>
            </a:r>
            <a:r>
              <a:rPr lang="en-US" dirty="0"/>
              <a:t>' columns with the help of the 'Custom Column' option in the 'Add Column' menu. In this custom column, we calculated the interval by subtracting '</a:t>
            </a:r>
            <a:r>
              <a:rPr lang="en-US" dirty="0" err="1"/>
              <a:t>Yr_built</a:t>
            </a:r>
            <a:r>
              <a:rPr lang="en-US" dirty="0"/>
              <a:t>' from '</a:t>
            </a:r>
            <a:r>
              <a:rPr lang="en-US" dirty="0" err="1"/>
              <a:t>Yr_renovated</a:t>
            </a:r>
            <a:r>
              <a:rPr lang="en-US" dirty="0"/>
              <a:t>'.</a:t>
            </a:r>
          </a:p>
        </p:txBody>
      </p:sp>
    </p:spTree>
    <p:extLst>
      <p:ext uri="{BB962C8B-B14F-4D97-AF65-F5344CB8AC3E}">
        <p14:creationId xmlns:p14="http://schemas.microsoft.com/office/powerpoint/2010/main" val="916932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43200CE-35A5-47AB-95D5-C1B0ECA4E8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018CD933-0530-4E09-BA17-29A3DDEB59F6}"/>
              </a:ext>
            </a:extLst>
          </p:cNvPr>
          <p:cNvSpPr txBox="1"/>
          <p:nvPr/>
        </p:nvSpPr>
        <p:spPr>
          <a:xfrm>
            <a:off x="744070" y="313765"/>
            <a:ext cx="10703859" cy="6463308"/>
          </a:xfrm>
          <a:prstGeom prst="rect">
            <a:avLst/>
          </a:prstGeom>
          <a:noFill/>
        </p:spPr>
        <p:txBody>
          <a:bodyPr wrap="square" rtlCol="0">
            <a:spAutoFit/>
          </a:bodyPr>
          <a:lstStyle/>
          <a:p>
            <a:r>
              <a:rPr lang="en-US" dirty="0"/>
              <a:t>6.We added a new column named 'Renovation Status' using the 'Interval' column with the help of the 'Add Conditional Column' option in the 'Add Column' menu. The condition we specified was as follows: if the 'Interval' is greater than 0, then the value is 'Renovated'; otherwise, it is 'Not renovated.</a:t>
            </a:r>
          </a:p>
          <a:p>
            <a:r>
              <a:rPr lang="en-US" dirty="0"/>
              <a:t>We used the 'Detect Data Type' option to check the data type of each column. Afterward, we changed the table name from '</a:t>
            </a:r>
            <a:r>
              <a:rPr lang="en-US" dirty="0" err="1"/>
              <a:t>Kc_house_data</a:t>
            </a:r>
            <a:r>
              <a:rPr lang="en-US" dirty="0"/>
              <a:t>' to '</a:t>
            </a:r>
            <a:r>
              <a:rPr lang="en-US" dirty="0" err="1"/>
              <a:t>FactTable</a:t>
            </a:r>
            <a:r>
              <a:rPr lang="en-US" dirty="0"/>
              <a:t>.</a:t>
            </a:r>
          </a:p>
          <a:p>
            <a:endParaRPr lang="en-US" dirty="0"/>
          </a:p>
          <a:p>
            <a:r>
              <a:rPr lang="en-US" dirty="0"/>
              <a:t>We duplicated the '</a:t>
            </a:r>
            <a:r>
              <a:rPr lang="en-US" dirty="0" err="1"/>
              <a:t>FactTable</a:t>
            </a:r>
            <a:r>
              <a:rPr lang="en-US" dirty="0"/>
              <a:t>' table using the 'Duplicate' option and named it '</a:t>
            </a:r>
            <a:r>
              <a:rPr lang="en-US" dirty="0" err="1"/>
              <a:t>Dim_location</a:t>
            </a:r>
            <a:r>
              <a:rPr lang="en-US" dirty="0"/>
              <a:t>.' In the '</a:t>
            </a:r>
            <a:r>
              <a:rPr lang="en-US" dirty="0" err="1"/>
              <a:t>Dim_location</a:t>
            </a:r>
            <a:r>
              <a:rPr lang="en-US" dirty="0"/>
              <a:t>' table, we removed all other columns except the 'Property location' column. Using the 'Remove Duplicate' option, we eliminated duplicate values in the 'Property location' column. Finally, we added a new column named 'Location ID' to the '</a:t>
            </a:r>
            <a:r>
              <a:rPr lang="en-US" dirty="0" err="1"/>
              <a:t>Dim_location</a:t>
            </a:r>
            <a:r>
              <a:rPr lang="en-US" dirty="0"/>
              <a:t>' table with the help of the 'Index Column' feature in the 'Add Column' menu.</a:t>
            </a:r>
          </a:p>
          <a:p>
            <a:endParaRPr lang="en-US" dirty="0"/>
          </a:p>
          <a:p>
            <a:r>
              <a:rPr lang="en-US" dirty="0"/>
              <a:t>We duplicated the '</a:t>
            </a:r>
            <a:r>
              <a:rPr lang="en-US" dirty="0" err="1"/>
              <a:t>FactTable</a:t>
            </a:r>
            <a:r>
              <a:rPr lang="en-US" dirty="0"/>
              <a:t>' table using the 'Duplicate' option and named it '</a:t>
            </a:r>
            <a:r>
              <a:rPr lang="en-US" dirty="0" err="1"/>
              <a:t>Dim_Bedrooms</a:t>
            </a:r>
            <a:r>
              <a:rPr lang="en-US" dirty="0"/>
              <a:t>.' In the '</a:t>
            </a:r>
            <a:r>
              <a:rPr lang="en-US" dirty="0" err="1"/>
              <a:t>Dim_Bedrooms</a:t>
            </a:r>
            <a:r>
              <a:rPr lang="en-US" dirty="0"/>
              <a:t>' table, we removed all other columns except the 'Property Bedrooms' column. Using the 'Remove Duplicate' option, we eliminated duplicate values in the 'Property Bedrooms' column. Finally, we added a new column named 'Bedrooms ID' to the '</a:t>
            </a:r>
            <a:r>
              <a:rPr lang="en-US" dirty="0" err="1"/>
              <a:t>Dim_Bedrooms</a:t>
            </a:r>
            <a:r>
              <a:rPr lang="en-US" dirty="0"/>
              <a:t>' table with the help of the 'Index Column' feature in the 'Add Column' menu.</a:t>
            </a:r>
          </a:p>
          <a:p>
            <a:endParaRPr lang="en-US" dirty="0"/>
          </a:p>
          <a:p>
            <a:r>
              <a:rPr lang="en-US" dirty="0"/>
              <a:t>We duplicated the '</a:t>
            </a:r>
            <a:r>
              <a:rPr lang="en-US" dirty="0" err="1"/>
              <a:t>FactTable</a:t>
            </a:r>
            <a:r>
              <a:rPr lang="en-US" dirty="0"/>
              <a:t>' table using the 'Duplicate' option and named it '</a:t>
            </a:r>
            <a:r>
              <a:rPr lang="en-US" dirty="0" err="1"/>
              <a:t>Dim_Floors</a:t>
            </a:r>
            <a:r>
              <a:rPr lang="en-US" dirty="0"/>
              <a:t>.' In the '</a:t>
            </a:r>
            <a:r>
              <a:rPr lang="en-US" dirty="0" err="1"/>
              <a:t>Dim_Floors</a:t>
            </a:r>
            <a:r>
              <a:rPr lang="en-US" dirty="0"/>
              <a:t>' table, we removed all other columns except the 'Floors' column. Using the 'Remove Duplicate' option, we eliminated duplicate values in the 'Floors' column. Finally, we added a new column named 'Floors ID' to the '</a:t>
            </a:r>
            <a:r>
              <a:rPr lang="en-US" dirty="0" err="1"/>
              <a:t>Dim_Floors</a:t>
            </a:r>
            <a:r>
              <a:rPr lang="en-US" dirty="0"/>
              <a:t>' table with the help of the 'Index Column' feature in the 'Add Column' menu.</a:t>
            </a:r>
          </a:p>
          <a:p>
            <a:endParaRPr lang="en-US" dirty="0"/>
          </a:p>
        </p:txBody>
      </p:sp>
    </p:spTree>
    <p:extLst>
      <p:ext uri="{BB962C8B-B14F-4D97-AF65-F5344CB8AC3E}">
        <p14:creationId xmlns:p14="http://schemas.microsoft.com/office/powerpoint/2010/main" val="451484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10C6269-B363-4EAC-A6EE-770499CD0F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8F91D9E4-32A2-41ED-B60A-5412B27F1D88}"/>
              </a:ext>
            </a:extLst>
          </p:cNvPr>
          <p:cNvSpPr txBox="1"/>
          <p:nvPr/>
        </p:nvSpPr>
        <p:spPr>
          <a:xfrm>
            <a:off x="950259" y="493059"/>
            <a:ext cx="10757647" cy="6006353"/>
          </a:xfrm>
          <a:prstGeom prst="rect">
            <a:avLst/>
          </a:prstGeom>
          <a:noFill/>
        </p:spPr>
        <p:txBody>
          <a:bodyPr wrap="square" rtlCol="0">
            <a:spAutoFit/>
          </a:bodyPr>
          <a:lstStyle/>
          <a:p>
            <a:endParaRPr lang="en-US" dirty="0"/>
          </a:p>
        </p:txBody>
      </p:sp>
      <p:sp>
        <p:nvSpPr>
          <p:cNvPr id="4" name="TextBox 3">
            <a:extLst>
              <a:ext uri="{FF2B5EF4-FFF2-40B4-BE49-F238E27FC236}">
                <a16:creationId xmlns:a16="http://schemas.microsoft.com/office/drawing/2014/main" id="{9E2558E9-93E3-4948-BE11-D9133210BC32}"/>
              </a:ext>
            </a:extLst>
          </p:cNvPr>
          <p:cNvSpPr txBox="1"/>
          <p:nvPr/>
        </p:nvSpPr>
        <p:spPr>
          <a:xfrm>
            <a:off x="421341" y="233082"/>
            <a:ext cx="11501718" cy="5909310"/>
          </a:xfrm>
          <a:prstGeom prst="rect">
            <a:avLst/>
          </a:prstGeom>
          <a:noFill/>
        </p:spPr>
        <p:txBody>
          <a:bodyPr wrap="square" rtlCol="0">
            <a:spAutoFit/>
          </a:bodyPr>
          <a:lstStyle/>
          <a:p>
            <a:r>
              <a:rPr lang="en-US" dirty="0"/>
              <a:t>We duplicated the '</a:t>
            </a:r>
            <a:r>
              <a:rPr lang="en-US" dirty="0" err="1"/>
              <a:t>FactTable</a:t>
            </a:r>
            <a:r>
              <a:rPr lang="en-US" dirty="0"/>
              <a:t>' table using the 'Duplicate' option and named it '</a:t>
            </a:r>
            <a:r>
              <a:rPr lang="en-US" dirty="0" err="1"/>
              <a:t>Dim_waterfront</a:t>
            </a:r>
            <a:r>
              <a:rPr lang="en-US" dirty="0"/>
              <a:t>.' In the '</a:t>
            </a:r>
            <a:r>
              <a:rPr lang="en-US" dirty="0" err="1"/>
              <a:t>Dim_waterfront</a:t>
            </a:r>
            <a:r>
              <a:rPr lang="en-US" dirty="0"/>
              <a:t>' table, we removed all other columns except the 'Waterfront status' column. Using the 'Remove Duplicate' option, we eliminated duplicate values in the 'Waterfront status' column. Finally, we added a new column named 'Waterfront ID' to the '</a:t>
            </a:r>
            <a:r>
              <a:rPr lang="en-US" dirty="0" err="1"/>
              <a:t>Dim_waterfront</a:t>
            </a:r>
            <a:r>
              <a:rPr lang="en-US" dirty="0"/>
              <a:t>' table with the help of the 'Index Column' feature in the 'Add Column' menu.</a:t>
            </a:r>
          </a:p>
          <a:p>
            <a:endParaRPr lang="en-US" dirty="0"/>
          </a:p>
          <a:p>
            <a:r>
              <a:rPr lang="en-US" dirty="0"/>
              <a:t>We duplicated the '</a:t>
            </a:r>
            <a:r>
              <a:rPr lang="en-US" dirty="0" err="1"/>
              <a:t>FactTable</a:t>
            </a:r>
            <a:r>
              <a:rPr lang="en-US" dirty="0"/>
              <a:t>' table using the 'Duplicate' option and named it '</a:t>
            </a:r>
            <a:r>
              <a:rPr lang="en-US" dirty="0" err="1"/>
              <a:t>Dim_Conditional_Status</a:t>
            </a:r>
            <a:r>
              <a:rPr lang="en-US" dirty="0"/>
              <a:t>.' In the '</a:t>
            </a:r>
            <a:r>
              <a:rPr lang="en-US" dirty="0" err="1"/>
              <a:t>Dim_Conditional_Status</a:t>
            </a:r>
            <a:r>
              <a:rPr lang="en-US" dirty="0"/>
              <a:t>' table, we removed all other columns except the '</a:t>
            </a:r>
            <a:r>
              <a:rPr lang="en-US" dirty="0" err="1"/>
              <a:t>Conditional_Status</a:t>
            </a:r>
            <a:r>
              <a:rPr lang="en-US" dirty="0"/>
              <a:t>' column. Using the 'Remove Duplicate' option, we eliminated duplicate values in the '</a:t>
            </a:r>
            <a:r>
              <a:rPr lang="en-US" dirty="0" err="1"/>
              <a:t>Conditional_Status</a:t>
            </a:r>
            <a:r>
              <a:rPr lang="en-US" dirty="0"/>
              <a:t>' column. Finally, we added a new column named '</a:t>
            </a:r>
            <a:r>
              <a:rPr lang="en-US" dirty="0" err="1"/>
              <a:t>Conditional_Status</a:t>
            </a:r>
            <a:r>
              <a:rPr lang="en-US" dirty="0"/>
              <a:t> ID' to the '</a:t>
            </a:r>
            <a:r>
              <a:rPr lang="en-US" dirty="0" err="1"/>
              <a:t>Dim_Conditional_Status</a:t>
            </a:r>
            <a:r>
              <a:rPr lang="en-US" dirty="0"/>
              <a:t>' table with the help of the 'Index Column' feature in the 'Add Column' menu.</a:t>
            </a:r>
          </a:p>
          <a:p>
            <a:endParaRPr lang="en-US" dirty="0"/>
          </a:p>
          <a:p>
            <a:r>
              <a:rPr lang="en-US" dirty="0"/>
              <a:t>We duplicated the '</a:t>
            </a:r>
            <a:r>
              <a:rPr lang="en-US" dirty="0" err="1"/>
              <a:t>FactTable</a:t>
            </a:r>
            <a:r>
              <a:rPr lang="en-US" dirty="0"/>
              <a:t>' table using the 'Duplicate' option and named it '</a:t>
            </a:r>
            <a:r>
              <a:rPr lang="en-US" dirty="0" err="1"/>
              <a:t>Dim_Renovation_Status</a:t>
            </a:r>
            <a:r>
              <a:rPr lang="en-US" dirty="0"/>
              <a:t>.' In the '</a:t>
            </a:r>
            <a:r>
              <a:rPr lang="en-US" dirty="0" err="1"/>
              <a:t>Dim_Renovation_Status</a:t>
            </a:r>
            <a:r>
              <a:rPr lang="en-US" dirty="0"/>
              <a:t>' table, we removed all other columns except the '</a:t>
            </a:r>
            <a:r>
              <a:rPr lang="en-US" dirty="0" err="1"/>
              <a:t>Renovation_Status</a:t>
            </a:r>
            <a:r>
              <a:rPr lang="en-US" dirty="0"/>
              <a:t>' column. Using the 'Remove Duplicate' option, we eliminated duplicate values in the '</a:t>
            </a:r>
            <a:r>
              <a:rPr lang="en-US" dirty="0" err="1"/>
              <a:t>Renovation_Status</a:t>
            </a:r>
            <a:r>
              <a:rPr lang="en-US" dirty="0"/>
              <a:t>' column. Finally, we added a new column named '</a:t>
            </a:r>
            <a:r>
              <a:rPr lang="en-US" dirty="0" err="1"/>
              <a:t>Renovation_Status</a:t>
            </a:r>
            <a:r>
              <a:rPr lang="en-US" dirty="0"/>
              <a:t> ID' to the '</a:t>
            </a:r>
            <a:r>
              <a:rPr lang="en-US" dirty="0" err="1"/>
              <a:t>Dim_Renovation_Status</a:t>
            </a:r>
            <a:r>
              <a:rPr lang="en-US" dirty="0"/>
              <a:t>' table with the help of the 'Index Column' feature in the 'Add Column' menu.</a:t>
            </a:r>
          </a:p>
          <a:p>
            <a:r>
              <a:rPr lang="en-US" dirty="0"/>
              <a:t>We used the 'Merge Queries' option to join the '</a:t>
            </a:r>
            <a:r>
              <a:rPr lang="en-US" dirty="0" err="1"/>
              <a:t>FactTable</a:t>
            </a:r>
            <a:r>
              <a:rPr lang="en-US" dirty="0"/>
              <a:t>' table with '</a:t>
            </a:r>
            <a:r>
              <a:rPr lang="en-US" dirty="0" err="1"/>
              <a:t>Dim_location</a:t>
            </a:r>
            <a:r>
              <a:rPr lang="en-US" dirty="0"/>
              <a:t>,' '</a:t>
            </a:r>
            <a:r>
              <a:rPr lang="en-US" dirty="0" err="1"/>
              <a:t>Dim_Bedrooms</a:t>
            </a:r>
            <a:r>
              <a:rPr lang="en-US" dirty="0"/>
              <a:t>,' '</a:t>
            </a:r>
            <a:r>
              <a:rPr lang="en-US" dirty="0" err="1"/>
              <a:t>Dim_Floors</a:t>
            </a:r>
            <a:r>
              <a:rPr lang="en-US" dirty="0"/>
              <a:t>,' '</a:t>
            </a:r>
            <a:r>
              <a:rPr lang="en-US" dirty="0" err="1"/>
              <a:t>Dim_WaterFront</a:t>
            </a:r>
            <a:r>
              <a:rPr lang="en-US" dirty="0"/>
              <a:t>,' '</a:t>
            </a:r>
            <a:r>
              <a:rPr lang="en-US" dirty="0" err="1"/>
              <a:t>Dim_Conditional_Status</a:t>
            </a:r>
            <a:r>
              <a:rPr lang="en-US" dirty="0"/>
              <a:t>,' and '</a:t>
            </a:r>
            <a:r>
              <a:rPr lang="en-US" dirty="0" err="1"/>
              <a:t>Dim_Renovation_Status</a:t>
            </a:r>
            <a:r>
              <a:rPr lang="en-US" dirty="0"/>
              <a:t>'.</a:t>
            </a:r>
          </a:p>
          <a:p>
            <a:endParaRPr lang="en-US" dirty="0"/>
          </a:p>
          <a:p>
            <a:r>
              <a:rPr lang="en-US" dirty="0"/>
              <a:t>We removed the 'Property location,' 'Bedrooms,' 'Floors,' '</a:t>
            </a:r>
            <a:r>
              <a:rPr lang="en-US" dirty="0" err="1"/>
              <a:t>Waterfront_status</a:t>
            </a:r>
            <a:r>
              <a:rPr lang="en-US" dirty="0"/>
              <a:t>,' '</a:t>
            </a:r>
            <a:r>
              <a:rPr lang="en-US" dirty="0" err="1"/>
              <a:t>Conditional_Status</a:t>
            </a:r>
            <a:r>
              <a:rPr lang="en-US" dirty="0"/>
              <a:t>,' and '</a:t>
            </a:r>
            <a:r>
              <a:rPr lang="en-US" dirty="0" err="1"/>
              <a:t>Renovation_Status</a:t>
            </a:r>
            <a:r>
              <a:rPr lang="en-US" dirty="0"/>
              <a:t>' columns from the '</a:t>
            </a:r>
            <a:r>
              <a:rPr lang="en-US" dirty="0" err="1"/>
              <a:t>FactTable</a:t>
            </a:r>
            <a:r>
              <a:rPr lang="en-US" dirty="0"/>
              <a:t>.</a:t>
            </a:r>
          </a:p>
        </p:txBody>
      </p:sp>
    </p:spTree>
    <p:extLst>
      <p:ext uri="{BB962C8B-B14F-4D97-AF65-F5344CB8AC3E}">
        <p14:creationId xmlns:p14="http://schemas.microsoft.com/office/powerpoint/2010/main" val="3285748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358B2B3-7445-4169-BBA1-7E1FAC487A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97A7BC3F-4865-4D9A-AEFE-65EE8D3A4A4F}"/>
              </a:ext>
            </a:extLst>
          </p:cNvPr>
          <p:cNvSpPr txBox="1"/>
          <p:nvPr/>
        </p:nvSpPr>
        <p:spPr>
          <a:xfrm>
            <a:off x="3756212" y="376518"/>
            <a:ext cx="2949388" cy="400110"/>
          </a:xfrm>
          <a:prstGeom prst="rect">
            <a:avLst/>
          </a:prstGeom>
          <a:noFill/>
        </p:spPr>
        <p:txBody>
          <a:bodyPr wrap="square" rtlCol="0">
            <a:spAutoFit/>
          </a:bodyPr>
          <a:lstStyle/>
          <a:p>
            <a:pPr algn="ctr"/>
            <a:r>
              <a:rPr lang="en-US" sz="2000" b="1" dirty="0"/>
              <a:t>Model View:</a:t>
            </a:r>
          </a:p>
        </p:txBody>
      </p:sp>
      <p:pic>
        <p:nvPicPr>
          <p:cNvPr id="5" name="Picture 4">
            <a:extLst>
              <a:ext uri="{FF2B5EF4-FFF2-40B4-BE49-F238E27FC236}">
                <a16:creationId xmlns:a16="http://schemas.microsoft.com/office/drawing/2014/main" id="{007B6ED7-2FB0-4BF6-8630-6749BACA32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027" y="952745"/>
            <a:ext cx="11069773" cy="5624047"/>
          </a:xfrm>
          <a:prstGeom prst="rect">
            <a:avLst/>
          </a:prstGeom>
        </p:spPr>
      </p:pic>
    </p:spTree>
    <p:extLst>
      <p:ext uri="{BB962C8B-B14F-4D97-AF65-F5344CB8AC3E}">
        <p14:creationId xmlns:p14="http://schemas.microsoft.com/office/powerpoint/2010/main" val="4223669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99E8369-856F-46BD-A95F-C03B3978F2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D9ACA540-C6E3-47AC-88A1-EEC5E31F6C1B}"/>
              </a:ext>
            </a:extLst>
          </p:cNvPr>
          <p:cNvSpPr txBox="1"/>
          <p:nvPr/>
        </p:nvSpPr>
        <p:spPr>
          <a:xfrm>
            <a:off x="537882" y="340659"/>
            <a:ext cx="10748683" cy="6463308"/>
          </a:xfrm>
          <a:prstGeom prst="rect">
            <a:avLst/>
          </a:prstGeom>
          <a:noFill/>
        </p:spPr>
        <p:txBody>
          <a:bodyPr wrap="square" rtlCol="0">
            <a:spAutoFit/>
          </a:bodyPr>
          <a:lstStyle/>
          <a:p>
            <a:r>
              <a:rPr lang="en-US" dirty="0"/>
              <a:t>KPI:</a:t>
            </a:r>
          </a:p>
          <a:p>
            <a:r>
              <a:rPr lang="en-US" dirty="0"/>
              <a:t>1.Total Bedrooms:</a:t>
            </a:r>
          </a:p>
          <a:p>
            <a:r>
              <a:rPr lang="en-US" dirty="0"/>
              <a:t>Total Properties = COUNTROWS(</a:t>
            </a:r>
            <a:r>
              <a:rPr lang="en-US" dirty="0" err="1"/>
              <a:t>FactTable</a:t>
            </a:r>
            <a:r>
              <a:rPr lang="en-US" dirty="0"/>
              <a:t>)</a:t>
            </a:r>
          </a:p>
          <a:p>
            <a:r>
              <a:rPr lang="en-US" dirty="0"/>
              <a:t>2.Total Waterfront yes:</a:t>
            </a:r>
          </a:p>
          <a:p>
            <a:r>
              <a:rPr lang="en-US" dirty="0"/>
              <a:t>Waterfront yes = CALCULATE([Total Properties],</a:t>
            </a:r>
            <a:r>
              <a:rPr lang="en-US" dirty="0" err="1"/>
              <a:t>FactTable</a:t>
            </a:r>
            <a:r>
              <a:rPr lang="en-US" dirty="0"/>
              <a:t>[Waterfront ID]=1)</a:t>
            </a:r>
          </a:p>
          <a:p>
            <a:endParaRPr lang="en-US" dirty="0"/>
          </a:p>
          <a:p>
            <a:r>
              <a:rPr lang="en-US" dirty="0"/>
              <a:t>3.Total Waterfront No:</a:t>
            </a:r>
          </a:p>
          <a:p>
            <a:r>
              <a:rPr lang="en-US" dirty="0"/>
              <a:t>Waterfront No = CALCULATE([Total Properties],</a:t>
            </a:r>
            <a:r>
              <a:rPr lang="en-US" dirty="0" err="1"/>
              <a:t>Dim_waterfront</a:t>
            </a:r>
            <a:r>
              <a:rPr lang="en-US" dirty="0"/>
              <a:t>[Waterfront Status]="No")</a:t>
            </a:r>
          </a:p>
          <a:p>
            <a:r>
              <a:rPr lang="en-US" dirty="0"/>
              <a:t>4.Total % Waterfront yes :</a:t>
            </a:r>
          </a:p>
          <a:p>
            <a:r>
              <a:rPr lang="en-US" dirty="0"/>
              <a:t> % Waterfront Yes = DIVIDE([Waterfront yes],[Total Properties],0)</a:t>
            </a:r>
          </a:p>
          <a:p>
            <a:endParaRPr lang="en-US" dirty="0"/>
          </a:p>
          <a:p>
            <a:r>
              <a:rPr lang="en-US" dirty="0"/>
              <a:t>5.Total % Waterfront No :</a:t>
            </a:r>
          </a:p>
          <a:p>
            <a:r>
              <a:rPr lang="en-US" dirty="0"/>
              <a:t>% Waterfront No = DIVIDE([Waterfront No],[Total Properties],0)</a:t>
            </a:r>
          </a:p>
          <a:p>
            <a:endParaRPr lang="en-US" dirty="0"/>
          </a:p>
          <a:p>
            <a:r>
              <a:rPr lang="en-US" dirty="0"/>
              <a:t>6.Total Renovated:</a:t>
            </a:r>
          </a:p>
          <a:p>
            <a:r>
              <a:rPr lang="en-US" dirty="0"/>
              <a:t>Renovated = CALCULATE([Total Properties],</a:t>
            </a:r>
            <a:r>
              <a:rPr lang="en-US" dirty="0" err="1"/>
              <a:t>Dim_renovation_status</a:t>
            </a:r>
            <a:r>
              <a:rPr lang="en-US" dirty="0"/>
              <a:t>[Renovation Status]="Renovated")</a:t>
            </a:r>
          </a:p>
          <a:p>
            <a:endParaRPr lang="en-US" dirty="0"/>
          </a:p>
          <a:p>
            <a:r>
              <a:rPr lang="en-US" dirty="0"/>
              <a:t>7.Total </a:t>
            </a:r>
            <a:r>
              <a:rPr lang="en-US" dirty="0" err="1"/>
              <a:t>NotRenovated</a:t>
            </a:r>
            <a:r>
              <a:rPr lang="en-US" dirty="0"/>
              <a:t>:</a:t>
            </a:r>
          </a:p>
          <a:p>
            <a:r>
              <a:rPr lang="en-US" dirty="0"/>
              <a:t>Renovated = CALCULATE([Total Properties],</a:t>
            </a:r>
            <a:r>
              <a:rPr lang="en-US" dirty="0" err="1"/>
              <a:t>Dim_renovation_status</a:t>
            </a:r>
            <a:r>
              <a:rPr lang="en-US" dirty="0"/>
              <a:t>[Renovation Status]="</a:t>
            </a:r>
            <a:r>
              <a:rPr lang="en-US" dirty="0" err="1"/>
              <a:t>Notrenovated</a:t>
            </a:r>
            <a:r>
              <a:rPr lang="en-US" dirty="0"/>
              <a:t>")</a:t>
            </a:r>
          </a:p>
          <a:p>
            <a:endParaRPr lang="en-US" dirty="0"/>
          </a:p>
          <a:p>
            <a:r>
              <a:rPr lang="en-US" dirty="0"/>
              <a:t>8.% Renovated = DIVIDE([Renovated],[Total Properties],0)</a:t>
            </a:r>
          </a:p>
          <a:p>
            <a:endParaRPr lang="en-US" dirty="0"/>
          </a:p>
          <a:p>
            <a:r>
              <a:rPr lang="en-US" dirty="0"/>
              <a:t>9.% </a:t>
            </a:r>
            <a:r>
              <a:rPr lang="en-US" dirty="0" err="1"/>
              <a:t>Notrenovated</a:t>
            </a:r>
            <a:r>
              <a:rPr lang="en-US" dirty="0"/>
              <a:t> = DIVIDE([Not Renovated],[Total Properties],0)</a:t>
            </a:r>
          </a:p>
        </p:txBody>
      </p:sp>
    </p:spTree>
    <p:extLst>
      <p:ext uri="{BB962C8B-B14F-4D97-AF65-F5344CB8AC3E}">
        <p14:creationId xmlns:p14="http://schemas.microsoft.com/office/powerpoint/2010/main" val="26457633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TotalTime>
  <Words>2629</Words>
  <Application>Microsoft Office PowerPoint</Application>
  <PresentationFormat>Widescreen</PresentationFormat>
  <Paragraphs>103</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Söhne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jnanaranjana027@gmail.com</dc:creator>
  <cp:lastModifiedBy>jnanaranjana027@gmail.com</cp:lastModifiedBy>
  <cp:revision>7</cp:revision>
  <dcterms:created xsi:type="dcterms:W3CDTF">2023-10-05T09:09:06Z</dcterms:created>
  <dcterms:modified xsi:type="dcterms:W3CDTF">2023-10-05T10:14:57Z</dcterms:modified>
</cp:coreProperties>
</file>

<file path=docProps/thumbnail.jpeg>
</file>